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Lobster"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9AA0A6"/>
          </p15:clr>
        </p15:guide>
        <p15:guide id="2" pos="3840">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GLB2MQcXvDE33/yzNlIn/pCe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87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a4b1ece81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a4b1ece8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Kasey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4cfc2c978_4_13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4cfc2c978_4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Rachel</a:t>
            </a:r>
            <a:endParaRPr/>
          </a:p>
          <a:p>
            <a:pPr marL="0" lvl="0" indent="0" algn="l" rtl="0">
              <a:spcBef>
                <a:spcPts val="0"/>
              </a:spcBef>
              <a:spcAft>
                <a:spcPts val="0"/>
              </a:spcAft>
              <a:buNone/>
            </a:pPr>
            <a:r>
              <a:rPr lang="en-US"/>
              <a:t>-First, we took a look at the variable Food Environment Index and calculated the bottom 10%, which was associated with the 5.5 Food Environment Index. We used the USDA’s estimate that 10% of the census population lives in food deserts</a:t>
            </a:r>
            <a:endParaRPr/>
          </a:p>
          <a:p>
            <a:pPr marL="0" lvl="0" indent="0" algn="l" rtl="0">
              <a:spcBef>
                <a:spcPts val="0"/>
              </a:spcBef>
              <a:spcAft>
                <a:spcPts val="0"/>
              </a:spcAft>
              <a:buNone/>
            </a:pPr>
            <a:r>
              <a:rPr lang="en-US"/>
              <a:t>-Based on this value, we categorized counties by food deserts and non food deserts</a:t>
            </a:r>
            <a:endParaRPr/>
          </a:p>
          <a:p>
            <a:pPr marL="0" lvl="0" indent="0" algn="l" rtl="0">
              <a:spcBef>
                <a:spcPts val="0"/>
              </a:spcBef>
              <a:spcAft>
                <a:spcPts val="0"/>
              </a:spcAft>
              <a:buNone/>
            </a:pPr>
            <a:r>
              <a:rPr lang="en-US"/>
              <a:t>-In Montana, we compared the food desert Big Horn to non food desert Fergus. There was a 13 percentage point difference in obesity rate between the food desert and non food desert.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4cfc2c978_4_13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4cfc2c978_4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4cfc2c978_4_13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4cfc2c978_4_1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Kasey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4cfc2c978_4_8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4cfc2c978_4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Sara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4cfc2c978_5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4cfc2c978_5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Tyler</a:t>
            </a:r>
            <a:endParaRPr/>
          </a:p>
          <a:p>
            <a:pPr marL="0" lvl="0" indent="0" algn="l" rtl="0">
              <a:spcBef>
                <a:spcPts val="0"/>
              </a:spcBef>
              <a:spcAft>
                <a:spcPts val="0"/>
              </a:spcAft>
              <a:buNone/>
            </a:pPr>
            <a:r>
              <a:rPr lang="en-US"/>
              <a:t>In this bar chart, I identify the percentage of diabetus per county. As you can see, big horn county also has a high percentage, similar to the chart quantifying the percent of obese citizens.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a4cfc2c978_5_1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a4cfc2c978_5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Rachel</a:t>
            </a:r>
            <a:endParaRPr/>
          </a:p>
          <a:p>
            <a:pPr marL="0" lvl="0" indent="0" algn="l" rtl="0">
              <a:spcBef>
                <a:spcPts val="0"/>
              </a:spcBef>
              <a:spcAft>
                <a:spcPts val="0"/>
              </a:spcAft>
              <a:buNone/>
            </a:pPr>
            <a:r>
              <a:rPr lang="en-US"/>
              <a:t>-Here, we compared the diabetes prevalence between Big Horn and Fergus again, and found that the food desert, Big Horn, had double the diabetes rate at 12%, where Fergus, the non-food desert, had a 6% diabetes rate.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4cfc2c978_4_13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4cfc2c978_4_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Kasey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4cfc2c978_5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4cfc2c978_5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4cfc2c978_4_8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4cfc2c978_4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Rachel</a:t>
            </a:r>
            <a:endParaRPr/>
          </a:p>
          <a:p>
            <a:pPr marL="0" lvl="0" indent="0" algn="l" rtl="0">
              <a:spcBef>
                <a:spcPts val="0"/>
              </a:spcBef>
              <a:spcAft>
                <a:spcPts val="0"/>
              </a:spcAft>
              <a:buNone/>
            </a:pPr>
            <a:r>
              <a:rPr lang="en-US"/>
              <a:t>-Although not directly related to health, we wanted to take a look comparing the racial distribution between food deserts and non food deserts, and this suggested disparity</a:t>
            </a:r>
            <a:endParaRPr/>
          </a:p>
          <a:p>
            <a:pPr marL="0" lvl="0" indent="0" algn="l" rtl="0">
              <a:spcBef>
                <a:spcPts val="0"/>
              </a:spcBef>
              <a:spcAft>
                <a:spcPts val="0"/>
              </a:spcAft>
              <a:buNone/>
            </a:pPr>
            <a:r>
              <a:rPr lang="en-US"/>
              <a:t>-Here are graphs showing the racial makeup in the US, again grouped the same way by Food Environment Index. As shown here in blue, there is a nearly 23 percentage point difference in the black population in food deserts and non food deserts.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4cfc2c978_6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4cfc2c978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Rachel</a:t>
            </a:r>
            <a:endParaRPr/>
          </a:p>
          <a:p>
            <a:pPr marL="0" lvl="0" indent="0" algn="l" rtl="0">
              <a:spcBef>
                <a:spcPts val="0"/>
              </a:spcBef>
              <a:spcAft>
                <a:spcPts val="0"/>
              </a:spcAft>
              <a:buNone/>
            </a:pPr>
            <a:r>
              <a:rPr lang="en-US"/>
              <a:t>-Shockingly, comparing the racial population in Montana food deserts vs non food deserts demonstrated a 34 percentage point difference in the American Indian and Alaska Native population, which is shown here in purple.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4cfc2c978_4_5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4cfc2c978_4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Kasey- Urban area = 1 mile , Suburban Area = 10 miles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4cfc2c978_4_1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4cfc2c978_4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Kasey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4cfc2c978_4_13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a4cfc2c978_4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Tyler</a:t>
            </a:r>
            <a:endParaRPr/>
          </a:p>
          <a:p>
            <a:pPr marL="0" lvl="0" indent="0" algn="l" rtl="0">
              <a:spcBef>
                <a:spcPts val="0"/>
              </a:spcBef>
              <a:spcAft>
                <a:spcPts val="0"/>
              </a:spcAft>
              <a:buNone/>
            </a:pPr>
            <a:r>
              <a:rPr lang="en-US"/>
              <a:t>Finding datasets that match for merging was one of the hardest tasks. Some had state but no county and some had county but no state. Others had state abbreviations while some were spelt out. We also had to identify fields that were actually meaningful for comparison.</a:t>
            </a:r>
            <a:endParaRPr/>
          </a:p>
          <a:p>
            <a:pPr marL="0" lvl="0" indent="0" algn="l" rtl="0">
              <a:spcBef>
                <a:spcPts val="0"/>
              </a:spcBef>
              <a:spcAft>
                <a:spcPts val="0"/>
              </a:spcAft>
              <a:buNone/>
            </a:pPr>
            <a:endParaRPr/>
          </a:p>
          <a:p>
            <a:pPr marL="0" lvl="0" indent="0" algn="l" rtl="0">
              <a:spcBef>
                <a:spcPts val="0"/>
              </a:spcBef>
              <a:spcAft>
                <a:spcPts val="0"/>
              </a:spcAft>
              <a:buNone/>
            </a:pPr>
            <a:r>
              <a:rPr lang="en-US"/>
              <a:t>I WISH WE COULD FIND HEALTH DATA ON THE CENSUS TRACT LEVEL ON TOP OF STATE AND COUNTY, BUT WE JUST COULDN’T. It certainly would’ve helped us dig deeper into the information.  Analyzing additional states for comparison could’ve been useful too.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4cfc2c978_4_13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4cfc2c978_4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4cfc2c978_5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4cfc2c978_5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4cfc2c978_4_7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4cfc2c978_4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kasey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4cfc2c978_4_7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4cfc2c978_4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Rachel</a:t>
            </a:r>
            <a:endParaRPr/>
          </a:p>
          <a:p>
            <a:pPr marL="0" lvl="0" indent="0" algn="l" rtl="0">
              <a:spcBef>
                <a:spcPts val="0"/>
              </a:spcBef>
              <a:spcAft>
                <a:spcPts val="0"/>
              </a:spcAft>
              <a:buNone/>
            </a:pPr>
            <a:r>
              <a:rPr lang="en-US"/>
              <a:t>-For our analysis, we wanted to find data that would identify areas of low healthful food access as well as various health factors</a:t>
            </a:r>
            <a:endParaRPr/>
          </a:p>
          <a:p>
            <a:pPr marL="0" lvl="0" indent="0" algn="l" rtl="0">
              <a:spcBef>
                <a:spcPts val="0"/>
              </a:spcBef>
              <a:spcAft>
                <a:spcPts val="0"/>
              </a:spcAft>
              <a:buNone/>
            </a:pPr>
            <a:r>
              <a:rPr lang="en-US"/>
              <a:t>-The County Health Data from the Robert Wood Johnson Foundation provided information on obesity, diabetes, and the Food Environment Index, which weighs both American healthy food access and income on a scale from worst to best, 0 to 10</a:t>
            </a:r>
            <a:endParaRPr/>
          </a:p>
          <a:p>
            <a:pPr marL="0" lvl="0" indent="0" algn="l" rtl="0">
              <a:spcBef>
                <a:spcPts val="0"/>
              </a:spcBef>
              <a:spcAft>
                <a:spcPts val="0"/>
              </a:spcAft>
              <a:buNone/>
            </a:pPr>
            <a:r>
              <a:rPr lang="en-US"/>
              <a:t>-The USDA’s Food Desert Data gave us the food desert indicators, ethnicity, poverty rate/income data, and population information.</a:t>
            </a:r>
            <a:endParaRPr/>
          </a:p>
          <a:p>
            <a:pPr marL="0" lvl="0" indent="0" algn="l" rtl="0">
              <a:spcBef>
                <a:spcPts val="0"/>
              </a:spcBef>
              <a:spcAft>
                <a:spcPts val="0"/>
              </a:spcAft>
              <a:buNone/>
            </a:pPr>
            <a:r>
              <a:rPr lang="en-US"/>
              <a:t>-We then used opendatasoft to find the coordinates and the CMS data to find the medicare population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4cfc2c978_4_7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a4cfc2c978_4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TYLER IS DOING THIS</a:t>
            </a:r>
            <a:endParaRPr/>
          </a:p>
          <a:p>
            <a:pPr marL="0" lvl="0" indent="0" algn="l" rtl="0">
              <a:spcBef>
                <a:spcPts val="0"/>
              </a:spcBef>
              <a:spcAft>
                <a:spcPts val="0"/>
              </a:spcAft>
              <a:buNone/>
            </a:pPr>
            <a:r>
              <a:rPr lang="en-US"/>
              <a:t>We had a ridiculous amount of rows (70,000+) and each row corresponded to a different census tract. IT WAS A STUPIDLY LARGE DATASET so we aggregated errything. </a:t>
            </a:r>
            <a:endParaRPr/>
          </a:p>
          <a:p>
            <a:pPr marL="0" lvl="0" indent="0" algn="l" rtl="0">
              <a:spcBef>
                <a:spcPts val="0"/>
              </a:spcBef>
              <a:spcAft>
                <a:spcPts val="0"/>
              </a:spcAft>
              <a:buNone/>
            </a:pPr>
            <a:r>
              <a:rPr lang="en-US"/>
              <a:t>We needed to choose desired fields for analysis. Mention that we needed more columns as time went on</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a4cfc2c978_4_7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a4cfc2c978_4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TYLER IS DOING THIS</a:t>
            </a:r>
            <a:endParaRPr/>
          </a:p>
          <a:p>
            <a:pPr marL="0" lvl="0" indent="0" algn="l" rtl="0">
              <a:spcBef>
                <a:spcPts val="0"/>
              </a:spcBef>
              <a:spcAft>
                <a:spcPts val="0"/>
              </a:spcAft>
              <a:buNone/>
            </a:pPr>
            <a:r>
              <a:rPr lang="en-US"/>
              <a:t>As you can see, some of the data is aggregated by some while others utilize mean. We basically had to identify which ones were based on population and others were based on rates.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4cfc2c978_4_8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4cfc2c978_4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Sara- we chose Montana because when looking at our initial dataframe and maps of the US, Montana was not too densely populated it was easy to see correlations or lack of correlations between the 56 counties.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4cfc2c978_4_8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4cfc2c978_4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4cfc2c978_4_13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4cfc2c978_4_1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Tyler</a:t>
            </a:r>
            <a:endParaRPr/>
          </a:p>
          <a:p>
            <a:pPr marL="0" lvl="0" indent="0" algn="l" rtl="0">
              <a:spcBef>
                <a:spcPts val="0"/>
              </a:spcBef>
              <a:spcAft>
                <a:spcPts val="0"/>
              </a:spcAft>
              <a:buNone/>
            </a:pPr>
            <a:r>
              <a:rPr lang="en-US"/>
              <a:t>I used the .loc function to isolate a specific state and its counties. In this case, it was montana. Afterwards, I made a for loop to compare the county to various columns in our dataset. For this bar chart it was county vs the specific obesity percentage in that county.</a:t>
            </a:r>
            <a:endParaRPr/>
          </a:p>
          <a:p>
            <a:pPr marL="0" lvl="0" indent="0" algn="l" rtl="0">
              <a:spcBef>
                <a:spcPts val="0"/>
              </a:spcBef>
              <a:spcAft>
                <a:spcPts val="0"/>
              </a:spcAft>
              <a:buNone/>
            </a:pPr>
            <a:r>
              <a:rPr lang="en-US"/>
              <a:t>Big horn (food desert) has the highest percent obese compared to a county like fergus (non food desert).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ga4cfc2c978_3_68"/>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2" name="Google Shape;12;ga4cfc2c978_3_68"/>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3" name="Google Shape;13;ga4cfc2c978_3_6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ga4cfc2c978_3_103"/>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7" name="Google Shape;47;ga4cfc2c978_3_103"/>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48" name="Google Shape;48;ga4cfc2c978_3_10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ga4cfc2c978_3_10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ga4cfc2c978_3_72"/>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ga4cfc2c978_3_7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a4cfc2c978_3_7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9" name="Google Shape;19;ga4cfc2c978_3_7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 name="Google Shape;20;ga4cfc2c978_3_7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ga4cfc2c978_3_7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3" name="Google Shape;23;ga4cfc2c978_3_79"/>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4" name="Google Shape;24;ga4cfc2c978_3_79"/>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5" name="Google Shape;25;ga4cfc2c978_3_7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ga4cfc2c978_3_8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8" name="Google Shape;28;ga4cfc2c978_3_8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ga4cfc2c978_3_8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1" name="Google Shape;31;ga4cfc2c978_3_8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2" name="Google Shape;32;ga4cfc2c978_3_8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ga4cfc2c978_3_91"/>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5" name="Google Shape;35;ga4cfc2c978_3_9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ga4cfc2c978_3_9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ga4cfc2c978_3_94"/>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9" name="Google Shape;39;ga4cfc2c978_3_94"/>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0" name="Google Shape;40;ga4cfc2c978_3_94"/>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1" name="Google Shape;41;ga4cfc2c978_3_9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ga4cfc2c978_3_10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4" name="Google Shape;44;ga4cfc2c978_3_10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ga4cfc2c978_3_6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ga4cfc2c978_3_6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ga4cfc2c978_3_6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9" name="Google Shape;9;ga4cfc2c978_3_64"/>
          <p:cNvSpPr/>
          <p:nvPr/>
        </p:nvSpPr>
        <p:spPr>
          <a:xfrm>
            <a:off x="13075" y="20975"/>
            <a:ext cx="12192000" cy="6858000"/>
          </a:xfrm>
          <a:prstGeom prst="roundRect">
            <a:avLst>
              <a:gd name="adj" fmla="val 16667"/>
            </a:avLst>
          </a:prstGeom>
          <a:no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hyperlink" Target="https://www.countyhealthrankings.org/explore-health-rankings/rankings-data-documentation/national-data-documentation-2010-2018"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www.cms.gov/Research-Statistics-Data-and-Systems/Statistics-Trends-and-Reports/CMSProgramStatistics/2017/2017_Main" TargetMode="External"/><Relationship Id="rId5" Type="http://schemas.openxmlformats.org/officeDocument/2006/relationships/hyperlink" Target="https://public.opendatasoft.com/explore/dataset/us-county-boundaries/map/?location=5,69.03242,-35.00244&amp;basemap=jawg.streets" TargetMode="External"/><Relationship Id="rId4" Type="http://schemas.openxmlformats.org/officeDocument/2006/relationships/hyperlink" Target="https://www.ers.usda.gov/data-products/food-access-research-atlas/download-the-dat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ga4b1ece81c_0_0"/>
          <p:cNvSpPr txBox="1">
            <a:spLocks noGrp="1"/>
          </p:cNvSpPr>
          <p:nvPr>
            <p:ph type="title"/>
          </p:nvPr>
        </p:nvSpPr>
        <p:spPr>
          <a:xfrm>
            <a:off x="2338825" y="453925"/>
            <a:ext cx="7387500" cy="17124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p>
            <a:pPr marL="0" lvl="0" indent="0" algn="ctr" rtl="0">
              <a:spcBef>
                <a:spcPts val="0"/>
              </a:spcBef>
              <a:spcAft>
                <a:spcPts val="0"/>
              </a:spcAft>
              <a:buNone/>
            </a:pPr>
            <a:r>
              <a:rPr lang="en-US" sz="4500" b="1">
                <a:solidFill>
                  <a:srgbClr val="000000"/>
                </a:solidFill>
                <a:latin typeface="Lobster"/>
                <a:ea typeface="Lobster"/>
                <a:cs typeface="Lobster"/>
                <a:sym typeface="Lobster"/>
              </a:rPr>
              <a:t>Food Deserts and Health in America</a:t>
            </a:r>
            <a:endParaRPr sz="4500" b="1">
              <a:solidFill>
                <a:srgbClr val="000000"/>
              </a:solidFill>
              <a:latin typeface="Lobster"/>
              <a:ea typeface="Lobster"/>
              <a:cs typeface="Lobster"/>
              <a:sym typeface="Lobster"/>
            </a:endParaRPr>
          </a:p>
        </p:txBody>
      </p:sp>
      <p:sp>
        <p:nvSpPr>
          <p:cNvPr id="56" name="Google Shape;56;ga4b1ece81c_0_0"/>
          <p:cNvSpPr txBox="1">
            <a:spLocks noGrp="1"/>
          </p:cNvSpPr>
          <p:nvPr>
            <p:ph type="body" idx="1"/>
          </p:nvPr>
        </p:nvSpPr>
        <p:spPr>
          <a:xfrm>
            <a:off x="1849650" y="3890425"/>
            <a:ext cx="8492700" cy="1141200"/>
          </a:xfrm>
          <a:prstGeom prst="rect">
            <a:avLst/>
          </a:prstGeom>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US">
                <a:solidFill>
                  <a:srgbClr val="000000"/>
                </a:solidFill>
              </a:rPr>
              <a:t>By: </a:t>
            </a:r>
            <a:endParaRPr>
              <a:solidFill>
                <a:srgbClr val="000000"/>
              </a:solidFill>
            </a:endParaRPr>
          </a:p>
          <a:p>
            <a:pPr marL="0" lvl="0" indent="0" algn="ctr" rtl="0">
              <a:lnSpc>
                <a:spcPct val="100000"/>
              </a:lnSpc>
              <a:spcBef>
                <a:spcPts val="0"/>
              </a:spcBef>
              <a:spcAft>
                <a:spcPts val="0"/>
              </a:spcAft>
              <a:buNone/>
            </a:pPr>
            <a:r>
              <a:rPr lang="en-US">
                <a:solidFill>
                  <a:srgbClr val="000000"/>
                </a:solidFill>
              </a:rPr>
              <a:t>Sara Simoes, Tyler Brown, Rachel Chan, and </a:t>
            </a:r>
            <a:endParaRPr>
              <a:solidFill>
                <a:srgbClr val="000000"/>
              </a:solidFill>
            </a:endParaRPr>
          </a:p>
          <a:p>
            <a:pPr marL="0" lvl="0" indent="0" algn="ctr" rtl="0">
              <a:lnSpc>
                <a:spcPct val="100000"/>
              </a:lnSpc>
              <a:spcBef>
                <a:spcPts val="0"/>
              </a:spcBef>
              <a:spcAft>
                <a:spcPts val="0"/>
              </a:spcAft>
              <a:buNone/>
            </a:pPr>
            <a:r>
              <a:rPr lang="en-US">
                <a:solidFill>
                  <a:srgbClr val="000000"/>
                </a:solidFill>
              </a:rPr>
              <a:t>Kasey (Kassandra) Lacerda</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a4cfc2c978_4_1320"/>
          <p:cNvSpPr txBox="1">
            <a:spLocks noGrp="1"/>
          </p:cNvSpPr>
          <p:nvPr>
            <p:ph type="body" idx="1"/>
          </p:nvPr>
        </p:nvSpPr>
        <p:spPr>
          <a:xfrm>
            <a:off x="5178125" y="774900"/>
            <a:ext cx="6598200" cy="13551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chemeClr val="dk1"/>
                </a:solidFill>
              </a:rPr>
              <a:t>Question 1:  Is the prevalence of adult obesity higher in areas with and without a food desert? </a:t>
            </a:r>
            <a:endParaRPr>
              <a:solidFill>
                <a:schemeClr val="dk1"/>
              </a:solidFill>
            </a:endParaRPr>
          </a:p>
          <a:p>
            <a:pPr marL="457200" lvl="0" indent="0" algn="l" rtl="0">
              <a:spcBef>
                <a:spcPts val="1200"/>
              </a:spcBef>
              <a:spcAft>
                <a:spcPts val="2100"/>
              </a:spcAft>
              <a:buNone/>
            </a:pPr>
            <a:endParaRPr>
              <a:solidFill>
                <a:srgbClr val="000000"/>
              </a:solidFill>
            </a:endParaRPr>
          </a:p>
        </p:txBody>
      </p:sp>
      <p:sp>
        <p:nvSpPr>
          <p:cNvPr id="114" name="Google Shape;114;ga4cfc2c978_4_1320"/>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15" name="Google Shape;115;ga4cfc2c978_4_1320"/>
          <p:cNvPicPr preferRelativeResize="0"/>
          <p:nvPr/>
        </p:nvPicPr>
        <p:blipFill rotWithShape="1">
          <a:blip r:embed="rId3">
            <a:alphaModFix/>
          </a:blip>
          <a:srcRect l="4194" r="2591"/>
          <a:stretch/>
        </p:blipFill>
        <p:spPr>
          <a:xfrm>
            <a:off x="1020700" y="2381600"/>
            <a:ext cx="4358100" cy="3436500"/>
          </a:xfrm>
          <a:prstGeom prst="rect">
            <a:avLst/>
          </a:prstGeom>
          <a:noFill/>
          <a:ln>
            <a:noFill/>
          </a:ln>
        </p:spPr>
      </p:pic>
      <p:pic>
        <p:nvPicPr>
          <p:cNvPr id="116" name="Google Shape;116;ga4cfc2c978_4_1320"/>
          <p:cNvPicPr preferRelativeResize="0"/>
          <p:nvPr/>
        </p:nvPicPr>
        <p:blipFill rotWithShape="1">
          <a:blip r:embed="rId4">
            <a:alphaModFix/>
          </a:blip>
          <a:srcRect l="6642" r="6188" b="2610"/>
          <a:stretch/>
        </p:blipFill>
        <p:spPr>
          <a:xfrm>
            <a:off x="6010825" y="2381600"/>
            <a:ext cx="4358100" cy="3436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a4cfc2c978_4_1326"/>
          <p:cNvSpPr txBox="1">
            <a:spLocks noGrp="1"/>
          </p:cNvSpPr>
          <p:nvPr>
            <p:ph type="body" idx="1"/>
          </p:nvPr>
        </p:nvSpPr>
        <p:spPr>
          <a:xfrm>
            <a:off x="6555025" y="222300"/>
            <a:ext cx="5270700" cy="22227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chemeClr val="dk1"/>
                </a:solidFill>
              </a:rPr>
              <a:t>Question 1:  </a:t>
            </a:r>
            <a:endParaRPr>
              <a:solidFill>
                <a:schemeClr val="dk1"/>
              </a:solidFill>
            </a:endParaRPr>
          </a:p>
          <a:p>
            <a:pPr marL="0" lvl="0" indent="0" algn="l" rtl="0">
              <a:spcBef>
                <a:spcPts val="1200"/>
              </a:spcBef>
              <a:spcAft>
                <a:spcPts val="0"/>
              </a:spcAft>
              <a:buNone/>
            </a:pPr>
            <a:r>
              <a:rPr lang="en-US">
                <a:solidFill>
                  <a:schemeClr val="dk1"/>
                </a:solidFill>
              </a:rPr>
              <a:t>Is the prevalence of adult obesity higher in areas with and without a food desert? </a:t>
            </a:r>
            <a:endParaRPr>
              <a:solidFill>
                <a:schemeClr val="dk1"/>
              </a:solidFill>
            </a:endParaRPr>
          </a:p>
          <a:p>
            <a:pPr marL="457200" lvl="0" indent="0" algn="l" rtl="0">
              <a:spcBef>
                <a:spcPts val="1200"/>
              </a:spcBef>
              <a:spcAft>
                <a:spcPts val="2100"/>
              </a:spcAft>
              <a:buNone/>
            </a:pPr>
            <a:endParaRPr>
              <a:solidFill>
                <a:srgbClr val="000000"/>
              </a:solidFill>
            </a:endParaRPr>
          </a:p>
        </p:txBody>
      </p:sp>
      <p:sp>
        <p:nvSpPr>
          <p:cNvPr id="122" name="Google Shape;122;ga4cfc2c978_4_1326"/>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sp>
        <p:nvSpPr>
          <p:cNvPr id="123" name="Google Shape;123;ga4cfc2c978_4_1326"/>
          <p:cNvSpPr txBox="1">
            <a:spLocks noGrp="1"/>
          </p:cNvSpPr>
          <p:nvPr>
            <p:ph type="body" idx="1"/>
          </p:nvPr>
        </p:nvSpPr>
        <p:spPr>
          <a:xfrm>
            <a:off x="2635788" y="1356875"/>
            <a:ext cx="4167000" cy="3696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1200"/>
              </a:spcBef>
              <a:spcAft>
                <a:spcPts val="1200"/>
              </a:spcAft>
              <a:buNone/>
            </a:pPr>
            <a:r>
              <a:rPr lang="en-US" sz="2200" b="1">
                <a:solidFill>
                  <a:schemeClr val="dk1"/>
                </a:solidFill>
              </a:rPr>
              <a:t>Obesity in Montana</a:t>
            </a:r>
            <a:endParaRPr>
              <a:solidFill>
                <a:srgbClr val="000000"/>
              </a:solidFill>
            </a:endParaRPr>
          </a:p>
        </p:txBody>
      </p:sp>
      <p:sp>
        <p:nvSpPr>
          <p:cNvPr id="124" name="Google Shape;124;ga4cfc2c978_4_1326"/>
          <p:cNvSpPr txBox="1"/>
          <p:nvPr/>
        </p:nvSpPr>
        <p:spPr>
          <a:xfrm>
            <a:off x="266450" y="1726475"/>
            <a:ext cx="15591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Non-Food Desert</a:t>
            </a:r>
            <a:endParaRPr/>
          </a:p>
        </p:txBody>
      </p:sp>
      <p:sp>
        <p:nvSpPr>
          <p:cNvPr id="125" name="Google Shape;125;ga4cfc2c978_4_1326"/>
          <p:cNvSpPr txBox="1"/>
          <p:nvPr/>
        </p:nvSpPr>
        <p:spPr>
          <a:xfrm>
            <a:off x="6150725" y="3182125"/>
            <a:ext cx="15591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Food Desert</a:t>
            </a:r>
            <a:endParaRPr/>
          </a:p>
        </p:txBody>
      </p:sp>
      <p:pic>
        <p:nvPicPr>
          <p:cNvPr id="126" name="Google Shape;126;ga4cfc2c978_4_1326"/>
          <p:cNvPicPr preferRelativeResize="0"/>
          <p:nvPr/>
        </p:nvPicPr>
        <p:blipFill>
          <a:blip r:embed="rId3">
            <a:alphaModFix/>
          </a:blip>
          <a:stretch>
            <a:fillRect/>
          </a:stretch>
        </p:blipFill>
        <p:spPr>
          <a:xfrm>
            <a:off x="185350" y="2174500"/>
            <a:ext cx="5828701" cy="2914350"/>
          </a:xfrm>
          <a:prstGeom prst="rect">
            <a:avLst/>
          </a:prstGeom>
          <a:noFill/>
          <a:ln>
            <a:noFill/>
          </a:ln>
        </p:spPr>
      </p:pic>
      <p:pic>
        <p:nvPicPr>
          <p:cNvPr id="127" name="Google Shape;127;ga4cfc2c978_4_1326"/>
          <p:cNvPicPr preferRelativeResize="0"/>
          <p:nvPr/>
        </p:nvPicPr>
        <p:blipFill>
          <a:blip r:embed="rId4">
            <a:alphaModFix/>
          </a:blip>
          <a:stretch>
            <a:fillRect/>
          </a:stretch>
        </p:blipFill>
        <p:spPr>
          <a:xfrm>
            <a:off x="6225475" y="3507350"/>
            <a:ext cx="5463625" cy="3001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a4cfc2c978_4_1332"/>
          <p:cNvSpPr txBox="1">
            <a:spLocks noGrp="1"/>
          </p:cNvSpPr>
          <p:nvPr>
            <p:ph type="body" idx="1"/>
          </p:nvPr>
        </p:nvSpPr>
        <p:spPr>
          <a:xfrm>
            <a:off x="1315175" y="1356875"/>
            <a:ext cx="9760500" cy="991500"/>
          </a:xfrm>
          <a:prstGeom prst="rect">
            <a:avLst/>
          </a:prstGeom>
        </p:spPr>
        <p:txBody>
          <a:bodyPr spcFirstLastPara="1" wrap="square" lIns="91425" tIns="0" rIns="91425" bIns="91425" anchor="t" anchorCtr="0">
            <a:noAutofit/>
          </a:bodyPr>
          <a:lstStyle/>
          <a:p>
            <a:pPr marL="0" lvl="0" indent="0" algn="l" rtl="0">
              <a:spcBef>
                <a:spcPts val="1200"/>
              </a:spcBef>
              <a:spcAft>
                <a:spcPts val="0"/>
              </a:spcAft>
              <a:buNone/>
            </a:pPr>
            <a:r>
              <a:rPr lang="en-US">
                <a:solidFill>
                  <a:schemeClr val="dk1"/>
                </a:solidFill>
              </a:rPr>
              <a:t>Question 1: Is the prevalence of adult obesity higher in areas with and without a food desert? </a:t>
            </a:r>
            <a:r>
              <a:rPr lang="en-US">
                <a:solidFill>
                  <a:srgbClr val="000000"/>
                </a:solidFill>
              </a:rPr>
              <a:t>  </a:t>
            </a:r>
            <a:endParaRPr>
              <a:solidFill>
                <a:srgbClr val="000000"/>
              </a:solidFill>
            </a:endParaRPr>
          </a:p>
          <a:p>
            <a:pPr marL="0" lvl="0" indent="0" algn="l" rtl="0">
              <a:lnSpc>
                <a:spcPct val="100000"/>
              </a:lnSpc>
              <a:spcBef>
                <a:spcPts val="1200"/>
              </a:spcBef>
              <a:spcAft>
                <a:spcPts val="0"/>
              </a:spcAft>
              <a:buNone/>
            </a:pPr>
            <a:endParaRPr>
              <a:solidFill>
                <a:srgbClr val="000000"/>
              </a:solidFill>
            </a:endParaRPr>
          </a:p>
          <a:p>
            <a:pPr marL="457200" lvl="0" indent="0" algn="l" rtl="0">
              <a:lnSpc>
                <a:spcPct val="100000"/>
              </a:lnSpc>
              <a:spcBef>
                <a:spcPts val="0"/>
              </a:spcBef>
              <a:spcAft>
                <a:spcPts val="0"/>
              </a:spcAft>
              <a:buNone/>
            </a:pPr>
            <a:endParaRPr>
              <a:solidFill>
                <a:srgbClr val="000000"/>
              </a:solidFill>
            </a:endParaRPr>
          </a:p>
          <a:p>
            <a:pPr marL="457200" lvl="0" indent="0" algn="l" rtl="0">
              <a:spcBef>
                <a:spcPts val="0"/>
              </a:spcBef>
              <a:spcAft>
                <a:spcPts val="2100"/>
              </a:spcAft>
              <a:buNone/>
            </a:pPr>
            <a:endParaRPr>
              <a:solidFill>
                <a:srgbClr val="000000"/>
              </a:solidFill>
            </a:endParaRPr>
          </a:p>
        </p:txBody>
      </p:sp>
      <p:sp>
        <p:nvSpPr>
          <p:cNvPr id="133" name="Google Shape;133;ga4cfc2c978_4_1332"/>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34" name="Google Shape;134;ga4cfc2c978_4_1332"/>
          <p:cNvPicPr preferRelativeResize="0"/>
          <p:nvPr/>
        </p:nvPicPr>
        <p:blipFill>
          <a:blip r:embed="rId3">
            <a:alphaModFix/>
          </a:blip>
          <a:stretch>
            <a:fillRect/>
          </a:stretch>
        </p:blipFill>
        <p:spPr>
          <a:xfrm>
            <a:off x="203925" y="2455326"/>
            <a:ext cx="5815200" cy="3876800"/>
          </a:xfrm>
          <a:prstGeom prst="rect">
            <a:avLst/>
          </a:prstGeom>
          <a:noFill/>
          <a:ln>
            <a:noFill/>
          </a:ln>
        </p:spPr>
      </p:pic>
      <p:pic>
        <p:nvPicPr>
          <p:cNvPr id="135" name="Google Shape;135;ga4cfc2c978_4_1332"/>
          <p:cNvPicPr preferRelativeResize="0"/>
          <p:nvPr/>
        </p:nvPicPr>
        <p:blipFill>
          <a:blip r:embed="rId4">
            <a:alphaModFix/>
          </a:blip>
          <a:stretch>
            <a:fillRect/>
          </a:stretch>
        </p:blipFill>
        <p:spPr>
          <a:xfrm>
            <a:off x="6172738" y="2455325"/>
            <a:ext cx="5815238" cy="387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a4cfc2c978_4_809"/>
          <p:cNvSpPr txBox="1">
            <a:spLocks noGrp="1"/>
          </p:cNvSpPr>
          <p:nvPr>
            <p:ph type="body" idx="1"/>
          </p:nvPr>
        </p:nvSpPr>
        <p:spPr>
          <a:xfrm>
            <a:off x="9213100" y="1461475"/>
            <a:ext cx="2563200" cy="33612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rgbClr val="000000"/>
                </a:solidFill>
              </a:rPr>
              <a:t>Question 2:  </a:t>
            </a:r>
            <a:endParaRPr>
              <a:solidFill>
                <a:srgbClr val="000000"/>
              </a:solidFill>
            </a:endParaRPr>
          </a:p>
          <a:p>
            <a:pPr marL="0" lvl="0" indent="0" algn="l" rtl="0">
              <a:spcBef>
                <a:spcPts val="1200"/>
              </a:spcBef>
              <a:spcAft>
                <a:spcPts val="0"/>
              </a:spcAft>
              <a:buNone/>
            </a:pPr>
            <a:r>
              <a:rPr lang="en-US">
                <a:solidFill>
                  <a:srgbClr val="000000"/>
                </a:solidFill>
              </a:rPr>
              <a:t>Is the prevalence of diabetes higher in areas with and without a food desert?   </a:t>
            </a: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141" name="Google Shape;141;ga4cfc2c978_4_809"/>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42" name="Google Shape;142;ga4cfc2c978_4_809"/>
          <p:cNvPicPr preferRelativeResize="0"/>
          <p:nvPr/>
        </p:nvPicPr>
        <p:blipFill>
          <a:blip r:embed="rId3">
            <a:alphaModFix/>
          </a:blip>
          <a:stretch>
            <a:fillRect/>
          </a:stretch>
        </p:blipFill>
        <p:spPr>
          <a:xfrm>
            <a:off x="463800" y="1461475"/>
            <a:ext cx="8524326" cy="5110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a4cfc2c978_5_93"/>
          <p:cNvSpPr txBox="1">
            <a:spLocks noGrp="1"/>
          </p:cNvSpPr>
          <p:nvPr>
            <p:ph type="body" idx="1"/>
          </p:nvPr>
        </p:nvSpPr>
        <p:spPr>
          <a:xfrm>
            <a:off x="9546625" y="1833825"/>
            <a:ext cx="2413200" cy="38589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rgbClr val="000000"/>
                </a:solidFill>
              </a:rPr>
              <a:t>Question 2:  </a:t>
            </a:r>
            <a:endParaRPr>
              <a:solidFill>
                <a:srgbClr val="000000"/>
              </a:solidFill>
            </a:endParaRPr>
          </a:p>
          <a:p>
            <a:pPr marL="0" lvl="0" indent="0" algn="l" rtl="0">
              <a:spcBef>
                <a:spcPts val="1200"/>
              </a:spcBef>
              <a:spcAft>
                <a:spcPts val="0"/>
              </a:spcAft>
              <a:buNone/>
            </a:pPr>
            <a:r>
              <a:rPr lang="en-US">
                <a:solidFill>
                  <a:srgbClr val="000000"/>
                </a:solidFill>
              </a:rPr>
              <a:t>Is the prevalence of diabetes higher in areas with and without a food desert?   </a:t>
            </a: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148" name="Google Shape;148;ga4cfc2c978_5_93"/>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49" name="Google Shape;149;ga4cfc2c978_5_93"/>
          <p:cNvPicPr preferRelativeResize="0"/>
          <p:nvPr/>
        </p:nvPicPr>
        <p:blipFill>
          <a:blip r:embed="rId3">
            <a:alphaModFix/>
          </a:blip>
          <a:stretch>
            <a:fillRect/>
          </a:stretch>
        </p:blipFill>
        <p:spPr>
          <a:xfrm>
            <a:off x="166500" y="1255127"/>
            <a:ext cx="9380124" cy="5016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a4cfc2c978_5_104"/>
          <p:cNvSpPr txBox="1">
            <a:spLocks noGrp="1"/>
          </p:cNvSpPr>
          <p:nvPr>
            <p:ph type="body" idx="1"/>
          </p:nvPr>
        </p:nvSpPr>
        <p:spPr>
          <a:xfrm>
            <a:off x="415650" y="1356874"/>
            <a:ext cx="11360700" cy="50163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rgbClr val="000000"/>
                </a:solidFill>
              </a:rPr>
              <a:t>Question 2:  Is the prevalence of diabetes higher in areas with and without a food desert?   </a:t>
            </a: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155" name="Google Shape;155;ga4cfc2c978_5_104"/>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56" name="Google Shape;156;ga4cfc2c978_5_104"/>
          <p:cNvPicPr preferRelativeResize="0"/>
          <p:nvPr/>
        </p:nvPicPr>
        <p:blipFill rotWithShape="1">
          <a:blip r:embed="rId3">
            <a:alphaModFix/>
          </a:blip>
          <a:srcRect l="4921" r="6723"/>
          <a:stretch/>
        </p:blipFill>
        <p:spPr>
          <a:xfrm>
            <a:off x="6381987" y="3106700"/>
            <a:ext cx="4726287" cy="3083426"/>
          </a:xfrm>
          <a:prstGeom prst="rect">
            <a:avLst/>
          </a:prstGeom>
          <a:noFill/>
          <a:ln>
            <a:noFill/>
          </a:ln>
        </p:spPr>
      </p:pic>
      <p:pic>
        <p:nvPicPr>
          <p:cNvPr id="157" name="Google Shape;157;ga4cfc2c978_5_104"/>
          <p:cNvPicPr preferRelativeResize="0"/>
          <p:nvPr/>
        </p:nvPicPr>
        <p:blipFill rotWithShape="1">
          <a:blip r:embed="rId4">
            <a:alphaModFix/>
          </a:blip>
          <a:srcRect l="6253" r="7487"/>
          <a:stretch/>
        </p:blipFill>
        <p:spPr>
          <a:xfrm>
            <a:off x="903100" y="3106700"/>
            <a:ext cx="4461374" cy="3083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a4cfc2c978_4_1340"/>
          <p:cNvSpPr txBox="1">
            <a:spLocks noGrp="1"/>
          </p:cNvSpPr>
          <p:nvPr>
            <p:ph type="body" idx="1"/>
          </p:nvPr>
        </p:nvSpPr>
        <p:spPr>
          <a:xfrm>
            <a:off x="415650" y="1356875"/>
            <a:ext cx="11360700" cy="1019700"/>
          </a:xfrm>
          <a:prstGeom prst="rect">
            <a:avLst/>
          </a:prstGeom>
        </p:spPr>
        <p:txBody>
          <a:bodyPr spcFirstLastPara="1" wrap="square" lIns="91425" tIns="0" rIns="91425" bIns="91425" anchor="t" anchorCtr="0">
            <a:noAutofit/>
          </a:bodyPr>
          <a:lstStyle/>
          <a:p>
            <a:pPr marL="0" lvl="0" indent="0" algn="l" rtl="0">
              <a:spcBef>
                <a:spcPts val="1200"/>
              </a:spcBef>
              <a:spcAft>
                <a:spcPts val="0"/>
              </a:spcAft>
              <a:buNone/>
            </a:pPr>
            <a:r>
              <a:rPr lang="en-US">
                <a:solidFill>
                  <a:srgbClr val="000000"/>
                </a:solidFill>
              </a:rPr>
              <a:t>Question 2:  Is the prevalence of diabetes higher in areas with and without a food desert?   </a:t>
            </a: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163" name="Google Shape;163;ga4cfc2c978_4_1340"/>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64" name="Google Shape;164;ga4cfc2c978_4_1340"/>
          <p:cNvPicPr preferRelativeResize="0"/>
          <p:nvPr/>
        </p:nvPicPr>
        <p:blipFill>
          <a:blip r:embed="rId3">
            <a:alphaModFix/>
          </a:blip>
          <a:stretch>
            <a:fillRect/>
          </a:stretch>
        </p:blipFill>
        <p:spPr>
          <a:xfrm>
            <a:off x="288600" y="2478500"/>
            <a:ext cx="5715000" cy="3810000"/>
          </a:xfrm>
          <a:prstGeom prst="rect">
            <a:avLst/>
          </a:prstGeom>
          <a:noFill/>
          <a:ln>
            <a:noFill/>
          </a:ln>
        </p:spPr>
      </p:pic>
      <p:pic>
        <p:nvPicPr>
          <p:cNvPr id="165" name="Google Shape;165;ga4cfc2c978_4_1340"/>
          <p:cNvPicPr preferRelativeResize="0"/>
          <p:nvPr/>
        </p:nvPicPr>
        <p:blipFill>
          <a:blip r:embed="rId4">
            <a:alphaModFix/>
          </a:blip>
          <a:stretch>
            <a:fillRect/>
          </a:stretch>
        </p:blipFill>
        <p:spPr>
          <a:xfrm>
            <a:off x="6177850" y="2478500"/>
            <a:ext cx="5715000" cy="38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a4cfc2c978_5_99"/>
          <p:cNvSpPr txBox="1">
            <a:spLocks noGrp="1"/>
          </p:cNvSpPr>
          <p:nvPr>
            <p:ph type="body" idx="1"/>
          </p:nvPr>
        </p:nvSpPr>
        <p:spPr>
          <a:xfrm>
            <a:off x="415650" y="1356874"/>
            <a:ext cx="11360700" cy="50163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rgbClr val="000000"/>
                </a:solidFill>
              </a:rPr>
              <a:t>Question 2:  Is the prevalence of diabetes higher in areas with and without a food desert?   </a:t>
            </a: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171" name="Google Shape;171;ga4cfc2c978_5_99"/>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sp>
        <p:nvSpPr>
          <p:cNvPr id="172" name="Google Shape;172;ga4cfc2c978_5_99"/>
          <p:cNvSpPr txBox="1"/>
          <p:nvPr/>
        </p:nvSpPr>
        <p:spPr>
          <a:xfrm>
            <a:off x="327075" y="2558750"/>
            <a:ext cx="15591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Non-Food Desert</a:t>
            </a:r>
            <a:endParaRPr/>
          </a:p>
        </p:txBody>
      </p:sp>
      <p:sp>
        <p:nvSpPr>
          <p:cNvPr id="173" name="Google Shape;173;ga4cfc2c978_5_99"/>
          <p:cNvSpPr txBox="1"/>
          <p:nvPr/>
        </p:nvSpPr>
        <p:spPr>
          <a:xfrm>
            <a:off x="6448875" y="2558750"/>
            <a:ext cx="15591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Food Desert</a:t>
            </a:r>
            <a:endParaRPr/>
          </a:p>
        </p:txBody>
      </p:sp>
      <p:pic>
        <p:nvPicPr>
          <p:cNvPr id="174" name="Google Shape;174;ga4cfc2c978_5_99"/>
          <p:cNvPicPr preferRelativeResize="0"/>
          <p:nvPr/>
        </p:nvPicPr>
        <p:blipFill>
          <a:blip r:embed="rId3">
            <a:alphaModFix/>
          </a:blip>
          <a:stretch>
            <a:fillRect/>
          </a:stretch>
        </p:blipFill>
        <p:spPr>
          <a:xfrm>
            <a:off x="327075" y="2989025"/>
            <a:ext cx="5810374" cy="3001300"/>
          </a:xfrm>
          <a:prstGeom prst="rect">
            <a:avLst/>
          </a:prstGeom>
          <a:noFill/>
          <a:ln>
            <a:noFill/>
          </a:ln>
        </p:spPr>
      </p:pic>
      <p:pic>
        <p:nvPicPr>
          <p:cNvPr id="175" name="Google Shape;175;ga4cfc2c978_5_99"/>
          <p:cNvPicPr preferRelativeResize="0"/>
          <p:nvPr/>
        </p:nvPicPr>
        <p:blipFill>
          <a:blip r:embed="rId4">
            <a:alphaModFix/>
          </a:blip>
          <a:stretch>
            <a:fillRect/>
          </a:stretch>
        </p:blipFill>
        <p:spPr>
          <a:xfrm>
            <a:off x="6405375" y="2989025"/>
            <a:ext cx="5443851" cy="3001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a4cfc2c978_4_819"/>
          <p:cNvSpPr txBox="1">
            <a:spLocks noGrp="1"/>
          </p:cNvSpPr>
          <p:nvPr>
            <p:ph type="body" idx="1"/>
          </p:nvPr>
        </p:nvSpPr>
        <p:spPr>
          <a:xfrm>
            <a:off x="423875" y="1107850"/>
            <a:ext cx="10947600" cy="17433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rgbClr val="000000"/>
                </a:solidFill>
              </a:rPr>
              <a:t>Supplemental Analysis:  We also reviewed the data to understand whether certain </a:t>
            </a:r>
            <a:r>
              <a:rPr lang="en-US">
                <a:solidFill>
                  <a:schemeClr val="dk1"/>
                </a:solidFill>
              </a:rPr>
              <a:t>ethnicities are affected disproportionately by food deserts. This was best illustrated using the following pie charts.  </a:t>
            </a: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181" name="Google Shape;181;ga4cfc2c978_4_819"/>
          <p:cNvSpPr txBox="1">
            <a:spLocks noGrp="1"/>
          </p:cNvSpPr>
          <p:nvPr>
            <p:ph type="title"/>
          </p:nvPr>
        </p:nvSpPr>
        <p:spPr>
          <a:xfrm>
            <a:off x="415650" y="472142"/>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82" name="Google Shape;182;ga4cfc2c978_4_819"/>
          <p:cNvPicPr preferRelativeResize="0"/>
          <p:nvPr/>
        </p:nvPicPr>
        <p:blipFill rotWithShape="1">
          <a:blip r:embed="rId3">
            <a:alphaModFix/>
          </a:blip>
          <a:srcRect l="4549" t="1911" r="8471" b="12361"/>
          <a:stretch/>
        </p:blipFill>
        <p:spPr>
          <a:xfrm>
            <a:off x="415650" y="2909450"/>
            <a:ext cx="5594574" cy="3558601"/>
          </a:xfrm>
          <a:prstGeom prst="rect">
            <a:avLst/>
          </a:prstGeom>
          <a:noFill/>
          <a:ln>
            <a:noFill/>
          </a:ln>
        </p:spPr>
      </p:pic>
      <p:pic>
        <p:nvPicPr>
          <p:cNvPr id="183" name="Google Shape;183;ga4cfc2c978_4_819"/>
          <p:cNvPicPr preferRelativeResize="0"/>
          <p:nvPr/>
        </p:nvPicPr>
        <p:blipFill rotWithShape="1">
          <a:blip r:embed="rId4">
            <a:alphaModFix/>
          </a:blip>
          <a:srcRect l="9280" b="10289"/>
          <a:stretch/>
        </p:blipFill>
        <p:spPr>
          <a:xfrm>
            <a:off x="6179550" y="2909450"/>
            <a:ext cx="5541305" cy="3558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a4cfc2c978_6_13"/>
          <p:cNvSpPr txBox="1">
            <a:spLocks noGrp="1"/>
          </p:cNvSpPr>
          <p:nvPr>
            <p:ph type="body" idx="1"/>
          </p:nvPr>
        </p:nvSpPr>
        <p:spPr>
          <a:xfrm>
            <a:off x="415650" y="1091050"/>
            <a:ext cx="11360700" cy="52821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189" name="Google Shape;189;ga4cfc2c978_6_13"/>
          <p:cNvSpPr txBox="1">
            <a:spLocks noGrp="1"/>
          </p:cNvSpPr>
          <p:nvPr>
            <p:ph type="title"/>
          </p:nvPr>
        </p:nvSpPr>
        <p:spPr>
          <a:xfrm>
            <a:off x="415650" y="472142"/>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90" name="Google Shape;190;ga4cfc2c978_6_13"/>
          <p:cNvPicPr preferRelativeResize="0"/>
          <p:nvPr/>
        </p:nvPicPr>
        <p:blipFill rotWithShape="1">
          <a:blip r:embed="rId3">
            <a:alphaModFix/>
          </a:blip>
          <a:srcRect b="6751"/>
          <a:stretch/>
        </p:blipFill>
        <p:spPr>
          <a:xfrm>
            <a:off x="177550" y="2167725"/>
            <a:ext cx="5918450" cy="3608600"/>
          </a:xfrm>
          <a:prstGeom prst="rect">
            <a:avLst/>
          </a:prstGeom>
          <a:noFill/>
          <a:ln>
            <a:noFill/>
          </a:ln>
        </p:spPr>
      </p:pic>
      <p:pic>
        <p:nvPicPr>
          <p:cNvPr id="191" name="Google Shape;191;ga4cfc2c978_6_13"/>
          <p:cNvPicPr preferRelativeResize="0"/>
          <p:nvPr/>
        </p:nvPicPr>
        <p:blipFill>
          <a:blip r:embed="rId4">
            <a:alphaModFix/>
          </a:blip>
          <a:stretch>
            <a:fillRect/>
          </a:stretch>
        </p:blipFill>
        <p:spPr>
          <a:xfrm>
            <a:off x="6366150" y="2167725"/>
            <a:ext cx="5696049" cy="360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a4cfc2c978_4_541"/>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Summary</a:t>
            </a:r>
            <a:endParaRPr/>
          </a:p>
        </p:txBody>
      </p:sp>
      <p:sp>
        <p:nvSpPr>
          <p:cNvPr id="62" name="Google Shape;62;ga4cfc2c978_4_541"/>
          <p:cNvSpPr txBox="1">
            <a:spLocks noGrp="1"/>
          </p:cNvSpPr>
          <p:nvPr>
            <p:ph type="body" idx="1"/>
          </p:nvPr>
        </p:nvSpPr>
        <p:spPr>
          <a:xfrm>
            <a:off x="415650" y="1356875"/>
            <a:ext cx="11360700" cy="5392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1">
                <a:solidFill>
                  <a:srgbClr val="000000"/>
                </a:solidFill>
              </a:rPr>
              <a:t>HYPOTHESIS:  </a:t>
            </a:r>
            <a:r>
              <a:rPr lang="en-US">
                <a:solidFill>
                  <a:srgbClr val="000000"/>
                </a:solidFill>
              </a:rPr>
              <a:t>The presence of a food desert results in decreased health status for residents of the area.</a:t>
            </a:r>
            <a:endParaRPr>
              <a:solidFill>
                <a:srgbClr val="000000"/>
              </a:solidFill>
            </a:endParaRPr>
          </a:p>
          <a:p>
            <a:pPr marL="0" lvl="0" indent="0" algn="l" rtl="0">
              <a:spcBef>
                <a:spcPts val="2100"/>
              </a:spcBef>
              <a:spcAft>
                <a:spcPts val="0"/>
              </a:spcAft>
              <a:buNone/>
            </a:pPr>
            <a:r>
              <a:rPr lang="en-US" b="1">
                <a:solidFill>
                  <a:srgbClr val="000000"/>
                </a:solidFill>
              </a:rPr>
              <a:t>RESEARCH QUESTIONS</a:t>
            </a:r>
            <a:r>
              <a:rPr lang="en-US">
                <a:solidFill>
                  <a:srgbClr val="000000"/>
                </a:solidFill>
              </a:rPr>
              <a:t>:  </a:t>
            </a:r>
            <a:endParaRPr>
              <a:solidFill>
                <a:srgbClr val="000000"/>
              </a:solidFill>
            </a:endParaRPr>
          </a:p>
          <a:p>
            <a:pPr marL="457200" lvl="0" indent="-381000" algn="l" rtl="0">
              <a:spcBef>
                <a:spcPts val="2100"/>
              </a:spcBef>
              <a:spcAft>
                <a:spcPts val="0"/>
              </a:spcAft>
              <a:buClr>
                <a:srgbClr val="000000"/>
              </a:buClr>
              <a:buSzPts val="2400"/>
              <a:buChar char="-"/>
            </a:pPr>
            <a:r>
              <a:rPr lang="en-US">
                <a:solidFill>
                  <a:srgbClr val="000000"/>
                </a:solidFill>
              </a:rPr>
              <a:t>Do residents near food deserts have reduced health status as measured by the following characteristics: adult obesity and increased prevalence of diabetes?</a:t>
            </a:r>
            <a:endParaRPr>
              <a:solidFill>
                <a:srgbClr val="000000"/>
              </a:solidFill>
            </a:endParaRPr>
          </a:p>
          <a:p>
            <a:pPr marL="0" lvl="0" indent="0" algn="l" rtl="0">
              <a:spcBef>
                <a:spcPts val="2100"/>
              </a:spcBef>
              <a:spcAft>
                <a:spcPts val="0"/>
              </a:spcAft>
              <a:buNone/>
            </a:pPr>
            <a:r>
              <a:rPr lang="en-US" b="1">
                <a:solidFill>
                  <a:schemeClr val="dk1"/>
                </a:solidFill>
              </a:rPr>
              <a:t>PURPOSE</a:t>
            </a:r>
            <a:r>
              <a:rPr lang="en-US">
                <a:solidFill>
                  <a:schemeClr val="dk1"/>
                </a:solidFill>
              </a:rPr>
              <a:t>:  Our analysis aimed to understand whether the presence of food deserts deserves more or less attention from a planning perspective.  </a:t>
            </a:r>
            <a:endParaRPr>
              <a:solidFill>
                <a:schemeClr val="dk1"/>
              </a:solidFill>
            </a:endParaRPr>
          </a:p>
          <a:p>
            <a:pPr marL="0" lvl="0" indent="0" algn="l" rtl="0">
              <a:spcBef>
                <a:spcPts val="2100"/>
              </a:spcBef>
              <a:spcAft>
                <a:spcPts val="0"/>
              </a:spcAft>
              <a:buNone/>
            </a:pPr>
            <a:r>
              <a:rPr lang="en-US">
                <a:solidFill>
                  <a:schemeClr val="dk1"/>
                </a:solidFill>
              </a:rPr>
              <a:t>*A Food Desert can generally be defined as reduced access to healthy food measured by distance to a supermarket.  </a:t>
            </a:r>
            <a:endParaRPr>
              <a:solidFill>
                <a:schemeClr val="dk1"/>
              </a:solidFill>
            </a:endParaRPr>
          </a:p>
          <a:p>
            <a:pPr marL="0" lvl="0" indent="0" algn="l" rtl="0">
              <a:spcBef>
                <a:spcPts val="2100"/>
              </a:spcBef>
              <a:spcAft>
                <a:spcPts val="2100"/>
              </a:spcAft>
              <a:buNone/>
            </a:pP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a4cfc2c978_4_1350"/>
          <p:cNvSpPr txBox="1">
            <a:spLocks noGrp="1"/>
          </p:cNvSpPr>
          <p:nvPr>
            <p:ph type="body" idx="1"/>
          </p:nvPr>
        </p:nvSpPr>
        <p:spPr>
          <a:xfrm>
            <a:off x="415650" y="1091050"/>
            <a:ext cx="11360700" cy="528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We expected to see a relationship between the presence of a food desert and the various health and economic factors. We found the following:</a:t>
            </a:r>
            <a:endParaRPr>
              <a:solidFill>
                <a:schemeClr val="dk1"/>
              </a:solidFill>
            </a:endParaRPr>
          </a:p>
          <a:p>
            <a:pPr marL="457200" lvl="0" indent="-381000" algn="l" rtl="0">
              <a:spcBef>
                <a:spcPts val="2100"/>
              </a:spcBef>
              <a:spcAft>
                <a:spcPts val="0"/>
              </a:spcAft>
              <a:buClr>
                <a:schemeClr val="dk1"/>
              </a:buClr>
              <a:buSzPts val="2400"/>
              <a:buAutoNum type="arabicPeriod"/>
            </a:pPr>
            <a:r>
              <a:rPr lang="en-US">
                <a:solidFill>
                  <a:schemeClr val="dk1"/>
                </a:solidFill>
              </a:rPr>
              <a:t>Obesity:  Throughout the US as a whole, a slight correlation was found between obesity and populations within or outside of food deserts.   </a:t>
            </a:r>
            <a:endParaRPr>
              <a:solidFill>
                <a:schemeClr val="dk1"/>
              </a:solidFill>
            </a:endParaRPr>
          </a:p>
          <a:p>
            <a:pPr marL="914400" lvl="1" indent="-349250" algn="l" rtl="0">
              <a:spcBef>
                <a:spcPts val="0"/>
              </a:spcBef>
              <a:spcAft>
                <a:spcPts val="0"/>
              </a:spcAft>
              <a:buClr>
                <a:schemeClr val="dk1"/>
              </a:buClr>
              <a:buSzPts val="1900"/>
              <a:buAutoNum type="alphaLcPeriod"/>
            </a:pPr>
            <a:r>
              <a:rPr lang="en-US">
                <a:solidFill>
                  <a:schemeClr val="dk1"/>
                </a:solidFill>
              </a:rPr>
              <a:t>Lookly more closely, in Montana, there was a noticeable correlation in this relationship.  </a:t>
            </a:r>
            <a:endParaRPr>
              <a:solidFill>
                <a:schemeClr val="dk1"/>
              </a:solidFill>
            </a:endParaRPr>
          </a:p>
          <a:p>
            <a:pPr marL="457200" lvl="0" indent="-381000" algn="l" rtl="0">
              <a:spcBef>
                <a:spcPts val="0"/>
              </a:spcBef>
              <a:spcAft>
                <a:spcPts val="0"/>
              </a:spcAft>
              <a:buClr>
                <a:schemeClr val="dk1"/>
              </a:buClr>
              <a:buSzPts val="2400"/>
              <a:buAutoNum type="arabicPeriod"/>
            </a:pPr>
            <a:r>
              <a:rPr lang="en-US">
                <a:solidFill>
                  <a:schemeClr val="dk1"/>
                </a:solidFill>
              </a:rPr>
              <a:t>Diabetes:  Throughout the US as a whole, there was no significant correlation between the prevalence of diabetes in populations within or outside of food deserts.  </a:t>
            </a:r>
            <a:endParaRPr>
              <a:solidFill>
                <a:schemeClr val="dk1"/>
              </a:solidFill>
            </a:endParaRPr>
          </a:p>
          <a:p>
            <a:pPr marL="914400" lvl="1" indent="-349250" algn="l" rtl="0">
              <a:spcBef>
                <a:spcPts val="0"/>
              </a:spcBef>
              <a:spcAft>
                <a:spcPts val="0"/>
              </a:spcAft>
              <a:buClr>
                <a:schemeClr val="dk1"/>
              </a:buClr>
              <a:buSzPts val="1900"/>
              <a:buAutoNum type="alphaLcPeriod"/>
            </a:pPr>
            <a:r>
              <a:rPr lang="en-US">
                <a:solidFill>
                  <a:schemeClr val="dk1"/>
                </a:solidFill>
              </a:rPr>
              <a:t>Lookly more closely, in Montana, there was a noticeable correlation in this relationship.</a:t>
            </a:r>
            <a:endParaRPr>
              <a:solidFill>
                <a:schemeClr val="dk1"/>
              </a:solidFill>
            </a:endParaRPr>
          </a:p>
          <a:p>
            <a:pPr marL="457200" lvl="0" indent="-381000" algn="l" rtl="0">
              <a:spcBef>
                <a:spcPts val="0"/>
              </a:spcBef>
              <a:spcAft>
                <a:spcPts val="0"/>
              </a:spcAft>
              <a:buClr>
                <a:schemeClr val="dk1"/>
              </a:buClr>
              <a:buSzPts val="2400"/>
              <a:buAutoNum type="arabicPeriod"/>
            </a:pPr>
            <a:r>
              <a:rPr lang="en-US">
                <a:solidFill>
                  <a:schemeClr val="dk1"/>
                </a:solidFill>
              </a:rPr>
              <a:t>Throughout the US as a whole, certain ethnic populations are disproportionately affected by the presence of food deserts. </a:t>
            </a:r>
            <a:endParaRPr>
              <a:solidFill>
                <a:srgbClr val="000000"/>
              </a:solidFill>
            </a:endParaRPr>
          </a:p>
          <a:p>
            <a:pPr marL="0" lvl="0" indent="0" algn="l" rtl="0">
              <a:spcBef>
                <a:spcPts val="21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197" name="Google Shape;197;ga4cfc2c978_4_1350"/>
          <p:cNvSpPr txBox="1">
            <a:spLocks noGrp="1"/>
          </p:cNvSpPr>
          <p:nvPr>
            <p:ph type="title"/>
          </p:nvPr>
        </p:nvSpPr>
        <p:spPr>
          <a:xfrm>
            <a:off x="415650" y="472142"/>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Conclusions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a4cfc2c978_4_1357"/>
          <p:cNvSpPr txBox="1">
            <a:spLocks noGrp="1"/>
          </p:cNvSpPr>
          <p:nvPr>
            <p:ph type="body" idx="1"/>
          </p:nvPr>
        </p:nvSpPr>
        <p:spPr>
          <a:xfrm>
            <a:off x="415650" y="1091050"/>
            <a:ext cx="11360700" cy="528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1">
                <a:solidFill>
                  <a:schemeClr val="dk1"/>
                </a:solidFill>
              </a:rPr>
              <a:t>Difficulties:  </a:t>
            </a:r>
            <a:endParaRPr>
              <a:solidFill>
                <a:schemeClr val="dk1"/>
              </a:solidFill>
            </a:endParaRPr>
          </a:p>
          <a:p>
            <a:pPr marL="457200" lvl="0" indent="-381000" algn="l" rtl="0">
              <a:spcBef>
                <a:spcPts val="2100"/>
              </a:spcBef>
              <a:spcAft>
                <a:spcPts val="0"/>
              </a:spcAft>
              <a:buClr>
                <a:schemeClr val="dk1"/>
              </a:buClr>
              <a:buSzPts val="2400"/>
              <a:buChar char="-"/>
            </a:pPr>
            <a:r>
              <a:rPr lang="en-US">
                <a:solidFill>
                  <a:schemeClr val="dk1"/>
                </a:solidFill>
              </a:rPr>
              <a:t>Finding datasets that could be merged appropriately.  </a:t>
            </a:r>
            <a:endParaRPr>
              <a:solidFill>
                <a:schemeClr val="dk1"/>
              </a:solidFill>
            </a:endParaRPr>
          </a:p>
          <a:p>
            <a:pPr marL="457200" lvl="0" indent="-381000" algn="l" rtl="0">
              <a:spcBef>
                <a:spcPts val="0"/>
              </a:spcBef>
              <a:spcAft>
                <a:spcPts val="0"/>
              </a:spcAft>
              <a:buClr>
                <a:schemeClr val="dk1"/>
              </a:buClr>
              <a:buSzPts val="2400"/>
              <a:buChar char="-"/>
            </a:pPr>
            <a:r>
              <a:rPr lang="en-US">
                <a:solidFill>
                  <a:schemeClr val="dk1"/>
                </a:solidFill>
              </a:rPr>
              <a:t>Identifying the most representative fields to illustrate our hypothesis.</a:t>
            </a:r>
            <a:endParaRPr>
              <a:solidFill>
                <a:schemeClr val="dk1"/>
              </a:solidFill>
            </a:endParaRPr>
          </a:p>
          <a:p>
            <a:pPr marL="457200" lvl="0" indent="-381000" algn="l" rtl="0">
              <a:spcBef>
                <a:spcPts val="0"/>
              </a:spcBef>
              <a:spcAft>
                <a:spcPts val="0"/>
              </a:spcAft>
              <a:buClr>
                <a:schemeClr val="dk1"/>
              </a:buClr>
              <a:buSzPts val="2400"/>
              <a:buChar char="-"/>
            </a:pPr>
            <a:r>
              <a:rPr lang="en-US">
                <a:solidFill>
                  <a:schemeClr val="dk1"/>
                </a:solidFill>
              </a:rPr>
              <a:t>Possibly useful data details were consolidated during the merging process.    </a:t>
            </a:r>
            <a:endParaRPr>
              <a:solidFill>
                <a:schemeClr val="dk1"/>
              </a:solidFill>
            </a:endParaRPr>
          </a:p>
          <a:p>
            <a:pPr marL="0" lvl="0" indent="0" algn="l" rtl="0">
              <a:spcBef>
                <a:spcPts val="2100"/>
              </a:spcBef>
              <a:spcAft>
                <a:spcPts val="0"/>
              </a:spcAft>
              <a:buNone/>
            </a:pPr>
            <a:r>
              <a:rPr lang="en-US" b="1">
                <a:solidFill>
                  <a:schemeClr val="dk1"/>
                </a:solidFill>
              </a:rPr>
              <a:t>Additional research:   </a:t>
            </a:r>
            <a:endParaRPr>
              <a:solidFill>
                <a:schemeClr val="dk1"/>
              </a:solidFill>
            </a:endParaRPr>
          </a:p>
          <a:p>
            <a:pPr marL="457200" lvl="0" indent="-381000" algn="l" rtl="0">
              <a:spcBef>
                <a:spcPts val="2100"/>
              </a:spcBef>
              <a:spcAft>
                <a:spcPts val="0"/>
              </a:spcAft>
              <a:buClr>
                <a:schemeClr val="dk1"/>
              </a:buClr>
              <a:buSzPts val="2400"/>
              <a:buChar char="-"/>
            </a:pPr>
            <a:r>
              <a:rPr lang="en-US">
                <a:solidFill>
                  <a:schemeClr val="dk1"/>
                </a:solidFill>
              </a:rPr>
              <a:t>We would have like to find the health data on a census tract level, to better compare with the more refined food desert data.  </a:t>
            </a:r>
            <a:endParaRPr>
              <a:solidFill>
                <a:schemeClr val="dk1"/>
              </a:solidFill>
            </a:endParaRPr>
          </a:p>
          <a:p>
            <a:pPr marL="457200" lvl="0" indent="-381000" algn="l" rtl="0">
              <a:spcBef>
                <a:spcPts val="0"/>
              </a:spcBef>
              <a:spcAft>
                <a:spcPts val="0"/>
              </a:spcAft>
              <a:buClr>
                <a:schemeClr val="dk1"/>
              </a:buClr>
              <a:buSzPts val="2400"/>
              <a:buChar char="-"/>
            </a:pPr>
            <a:r>
              <a:rPr lang="en-US">
                <a:solidFill>
                  <a:schemeClr val="dk1"/>
                </a:solidFill>
              </a:rPr>
              <a:t>Do a deeper dive into more health and socioeconomic factors that could relate to food deserts.  </a:t>
            </a:r>
            <a:endParaRPr>
              <a:solidFill>
                <a:schemeClr val="dk1"/>
              </a:solidFill>
            </a:endParaRPr>
          </a:p>
          <a:p>
            <a:pPr marL="457200" lvl="0" indent="-381000" algn="l" rtl="0">
              <a:spcBef>
                <a:spcPts val="0"/>
              </a:spcBef>
              <a:spcAft>
                <a:spcPts val="0"/>
              </a:spcAft>
              <a:buClr>
                <a:schemeClr val="dk1"/>
              </a:buClr>
              <a:buSzPts val="2400"/>
              <a:buChar char="-"/>
            </a:pPr>
            <a:r>
              <a:rPr lang="en-US">
                <a:solidFill>
                  <a:schemeClr val="dk1"/>
                </a:solidFill>
              </a:rPr>
              <a:t>Analyze additional states for comparison.  </a:t>
            </a:r>
            <a:endParaRPr>
              <a:solidFill>
                <a:srgbClr val="000000"/>
              </a:solidFill>
            </a:endParaRPr>
          </a:p>
          <a:p>
            <a:pPr marL="0" lvl="0" indent="0" algn="l" rtl="0">
              <a:spcBef>
                <a:spcPts val="2100"/>
              </a:spcBef>
              <a:spcAft>
                <a:spcPts val="0"/>
              </a:spcAft>
              <a:buNone/>
            </a:pP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203" name="Google Shape;203;ga4cfc2c978_4_1357"/>
          <p:cNvSpPr txBox="1">
            <a:spLocks noGrp="1"/>
          </p:cNvSpPr>
          <p:nvPr>
            <p:ph type="title"/>
          </p:nvPr>
        </p:nvSpPr>
        <p:spPr>
          <a:xfrm>
            <a:off x="415650" y="472142"/>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Post Mortem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a4cfc2c978_4_1362"/>
          <p:cNvSpPr txBox="1">
            <a:spLocks noGrp="1"/>
          </p:cNvSpPr>
          <p:nvPr>
            <p:ph type="body" idx="1"/>
          </p:nvPr>
        </p:nvSpPr>
        <p:spPr>
          <a:xfrm>
            <a:off x="3229825" y="1870375"/>
            <a:ext cx="5524500" cy="8313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US" sz="4900" b="1">
                <a:solidFill>
                  <a:schemeClr val="dk1"/>
                </a:solidFill>
              </a:rPr>
              <a:t>Questions ?</a:t>
            </a:r>
            <a:endParaRPr sz="3600" b="1">
              <a:solidFill>
                <a:srgbClr val="000000"/>
              </a:solidFill>
            </a:endParaRPr>
          </a:p>
        </p:txBody>
      </p:sp>
      <p:pic>
        <p:nvPicPr>
          <p:cNvPr id="209" name="Google Shape;209;ga4cfc2c978_4_1362"/>
          <p:cNvPicPr preferRelativeResize="0"/>
          <p:nvPr/>
        </p:nvPicPr>
        <p:blipFill>
          <a:blip r:embed="rId3">
            <a:alphaModFix/>
          </a:blip>
          <a:stretch>
            <a:fillRect/>
          </a:stretch>
        </p:blipFill>
        <p:spPr>
          <a:xfrm>
            <a:off x="1518900" y="3191125"/>
            <a:ext cx="3609300" cy="2597700"/>
          </a:xfrm>
          <a:prstGeom prst="rect">
            <a:avLst/>
          </a:prstGeom>
          <a:noFill/>
          <a:ln>
            <a:noFill/>
          </a:ln>
        </p:spPr>
      </p:pic>
      <p:pic>
        <p:nvPicPr>
          <p:cNvPr id="210" name="Google Shape;210;ga4cfc2c978_4_1362"/>
          <p:cNvPicPr preferRelativeResize="0"/>
          <p:nvPr/>
        </p:nvPicPr>
        <p:blipFill>
          <a:blip r:embed="rId4">
            <a:alphaModFix/>
          </a:blip>
          <a:stretch>
            <a:fillRect/>
          </a:stretch>
        </p:blipFill>
        <p:spPr>
          <a:xfrm>
            <a:off x="6859743" y="3191125"/>
            <a:ext cx="4194803" cy="2597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a4cfc2c978_5_515"/>
          <p:cNvSpPr txBox="1">
            <a:spLocks noGrp="1"/>
          </p:cNvSpPr>
          <p:nvPr>
            <p:ph type="body" idx="1"/>
          </p:nvPr>
        </p:nvSpPr>
        <p:spPr>
          <a:xfrm>
            <a:off x="415650" y="1356875"/>
            <a:ext cx="11129400" cy="50163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sz="1400" dirty="0">
                <a:solidFill>
                  <a:schemeClr val="dk1"/>
                </a:solidFill>
              </a:rPr>
              <a:t>Health Data: </a:t>
            </a:r>
            <a:endParaRPr sz="1400" dirty="0">
              <a:solidFill>
                <a:schemeClr val="dk1"/>
              </a:solidFill>
            </a:endParaRPr>
          </a:p>
          <a:p>
            <a:pPr marL="0" lvl="0" indent="0" algn="l" rtl="0">
              <a:spcBef>
                <a:spcPts val="1200"/>
              </a:spcBef>
              <a:spcAft>
                <a:spcPts val="0"/>
              </a:spcAft>
              <a:buNone/>
            </a:pPr>
            <a:r>
              <a:rPr lang="en-US" sz="1400" u="sng" dirty="0">
                <a:solidFill>
                  <a:schemeClr val="hlink"/>
                </a:solidFill>
                <a:hlinkClick r:id="rId3"/>
              </a:rPr>
              <a:t>https://www.countyhealthrankings.org/explore-health-rankings/rankings-data-documentation/national-data-documentation-2010-2018</a:t>
            </a:r>
            <a:endParaRPr sz="1400" dirty="0">
              <a:solidFill>
                <a:schemeClr val="dk1"/>
              </a:solidFill>
            </a:endParaRPr>
          </a:p>
          <a:p>
            <a:pPr marL="0" lvl="0" indent="0" algn="l" rtl="0">
              <a:spcBef>
                <a:spcPts val="1200"/>
              </a:spcBef>
              <a:spcAft>
                <a:spcPts val="0"/>
              </a:spcAft>
              <a:buNone/>
            </a:pPr>
            <a:endParaRPr lang="en-US" sz="1400" dirty="0">
              <a:solidFill>
                <a:schemeClr val="dk1"/>
              </a:solidFill>
            </a:endParaRPr>
          </a:p>
          <a:p>
            <a:pPr marL="0" lvl="0" indent="0" algn="l" rtl="0">
              <a:spcBef>
                <a:spcPts val="1200"/>
              </a:spcBef>
              <a:spcAft>
                <a:spcPts val="0"/>
              </a:spcAft>
              <a:buNone/>
            </a:pPr>
            <a:r>
              <a:rPr lang="en-US" sz="1400" dirty="0">
                <a:solidFill>
                  <a:schemeClr val="dk1"/>
                </a:solidFill>
              </a:rPr>
              <a:t>Food Desert Data: </a:t>
            </a:r>
            <a:endParaRPr sz="1400" dirty="0">
              <a:solidFill>
                <a:schemeClr val="dk1"/>
              </a:solidFill>
            </a:endParaRPr>
          </a:p>
          <a:p>
            <a:pPr marL="0" lvl="0" indent="0" algn="l" rtl="0">
              <a:spcBef>
                <a:spcPts val="1200"/>
              </a:spcBef>
              <a:spcAft>
                <a:spcPts val="0"/>
              </a:spcAft>
              <a:buNone/>
            </a:pPr>
            <a:r>
              <a:rPr lang="en-US" sz="1400" u="sng" dirty="0">
                <a:solidFill>
                  <a:schemeClr val="hlink"/>
                </a:solidFill>
                <a:hlinkClick r:id="rId4"/>
              </a:rPr>
              <a:t>https://www.ers.usda.gov/data-products/food-access-research-atlas/download-the-data/</a:t>
            </a:r>
            <a:endParaRPr sz="1400" dirty="0">
              <a:solidFill>
                <a:schemeClr val="dk1"/>
              </a:solidFill>
            </a:endParaRPr>
          </a:p>
          <a:p>
            <a:pPr marL="0" lvl="0" indent="0" algn="l" rtl="0">
              <a:spcBef>
                <a:spcPts val="1200"/>
              </a:spcBef>
              <a:spcAft>
                <a:spcPts val="0"/>
              </a:spcAft>
              <a:buNone/>
            </a:pPr>
            <a:endParaRPr lang="en-US" sz="1400" dirty="0">
              <a:solidFill>
                <a:schemeClr val="dk1"/>
              </a:solidFill>
            </a:endParaRPr>
          </a:p>
          <a:p>
            <a:pPr marL="0" lvl="0" indent="0" algn="l" rtl="0">
              <a:spcBef>
                <a:spcPts val="1200"/>
              </a:spcBef>
              <a:spcAft>
                <a:spcPts val="0"/>
              </a:spcAft>
              <a:buNone/>
            </a:pPr>
            <a:r>
              <a:rPr lang="en-US" sz="1400" dirty="0">
                <a:solidFill>
                  <a:schemeClr val="dk1"/>
                </a:solidFill>
              </a:rPr>
              <a:t>County Coordinates:</a:t>
            </a:r>
            <a:endParaRPr sz="1400" dirty="0">
              <a:solidFill>
                <a:schemeClr val="dk1"/>
              </a:solidFill>
            </a:endParaRPr>
          </a:p>
          <a:p>
            <a:pPr marL="0" lvl="0" indent="0" algn="l" rtl="0">
              <a:spcBef>
                <a:spcPts val="1200"/>
              </a:spcBef>
              <a:spcAft>
                <a:spcPts val="0"/>
              </a:spcAft>
              <a:buNone/>
            </a:pPr>
            <a:r>
              <a:rPr lang="en-US" sz="1400" u="sng" dirty="0">
                <a:solidFill>
                  <a:schemeClr val="hlink"/>
                </a:solidFill>
                <a:hlinkClick r:id="rId5"/>
              </a:rPr>
              <a:t>https://public.opendatasoft.com/explore/dataset/us-county-boundaries/map/?location=5,69.03242,-35.00244&amp;basemap=jawg.streets</a:t>
            </a:r>
            <a:endParaRPr sz="1400" dirty="0">
              <a:solidFill>
                <a:schemeClr val="dk1"/>
              </a:solidFill>
            </a:endParaRPr>
          </a:p>
          <a:p>
            <a:pPr marL="0" lvl="0" indent="0" algn="l" rtl="0">
              <a:spcBef>
                <a:spcPts val="2100"/>
              </a:spcBef>
              <a:spcAft>
                <a:spcPts val="0"/>
              </a:spcAft>
              <a:buNone/>
            </a:pPr>
            <a:endParaRPr lang="en-US" sz="1400">
              <a:solidFill>
                <a:schemeClr val="dk1"/>
              </a:solidFill>
            </a:endParaRPr>
          </a:p>
          <a:p>
            <a:pPr marL="0" lvl="0" indent="0" algn="l" rtl="0">
              <a:spcBef>
                <a:spcPts val="2100"/>
              </a:spcBef>
              <a:spcAft>
                <a:spcPts val="0"/>
              </a:spcAft>
              <a:buNone/>
            </a:pPr>
            <a:r>
              <a:rPr lang="en-US" sz="1400">
                <a:solidFill>
                  <a:schemeClr val="dk1"/>
                </a:solidFill>
              </a:rPr>
              <a:t>Medicare </a:t>
            </a:r>
            <a:r>
              <a:rPr lang="en-US" sz="1400" dirty="0">
                <a:solidFill>
                  <a:schemeClr val="dk1"/>
                </a:solidFill>
              </a:rPr>
              <a:t>and Medicaid Services (CMS):</a:t>
            </a:r>
            <a:endParaRPr sz="1400" dirty="0">
              <a:solidFill>
                <a:schemeClr val="dk1"/>
              </a:solidFill>
            </a:endParaRPr>
          </a:p>
          <a:p>
            <a:pPr marL="0" lvl="0" indent="0" algn="l" rtl="0">
              <a:spcBef>
                <a:spcPts val="2100"/>
              </a:spcBef>
              <a:spcAft>
                <a:spcPts val="0"/>
              </a:spcAft>
              <a:buNone/>
            </a:pPr>
            <a:r>
              <a:rPr lang="en-US" sz="1400" dirty="0">
                <a:solidFill>
                  <a:schemeClr val="dk1"/>
                </a:solidFill>
                <a:hlinkClick r:id="rId6"/>
              </a:rPr>
              <a:t>https://www.cms.gov/Research-Statistics-Data-and-Systems/Statistics-Trends-and-Reports/CMSProgramStatistics/2017/2017_Main</a:t>
            </a:r>
            <a:r>
              <a:rPr lang="en-US" sz="1400" dirty="0">
                <a:solidFill>
                  <a:schemeClr val="dk1"/>
                </a:solidFill>
              </a:rPr>
              <a:t> </a:t>
            </a:r>
            <a:endParaRPr sz="1400" dirty="0">
              <a:solidFill>
                <a:schemeClr val="dk1"/>
              </a:solidFill>
            </a:endParaRPr>
          </a:p>
          <a:p>
            <a:pPr marL="152400" marR="152400" lvl="0" indent="0" algn="l" rtl="0">
              <a:lnSpc>
                <a:spcPct val="145000"/>
              </a:lnSpc>
              <a:spcBef>
                <a:spcPts val="2100"/>
              </a:spcBef>
              <a:spcAft>
                <a:spcPts val="0"/>
              </a:spcAft>
              <a:buClr>
                <a:schemeClr val="dk1"/>
              </a:buClr>
              <a:buSzPts val="1100"/>
              <a:buFont typeface="Arial"/>
              <a:buNone/>
            </a:pPr>
            <a:endParaRPr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1200"/>
              </a:spcBef>
              <a:spcAft>
                <a:spcPts val="0"/>
              </a:spcAft>
              <a:buNone/>
            </a:pPr>
            <a:r>
              <a:rPr lang="en-US" dirty="0">
                <a:solidFill>
                  <a:srgbClr val="000000"/>
                </a:solidFill>
              </a:rPr>
              <a:t>  </a:t>
            </a:r>
            <a:endParaRPr dirty="0">
              <a:solidFill>
                <a:srgbClr val="000000"/>
              </a:solidFill>
            </a:endParaRPr>
          </a:p>
          <a:p>
            <a:pPr marL="0" lvl="0" indent="0" algn="l" rtl="0">
              <a:spcBef>
                <a:spcPts val="1200"/>
              </a:spcBef>
              <a:spcAft>
                <a:spcPts val="0"/>
              </a:spcAft>
              <a:buNone/>
            </a:pPr>
            <a:endParaRPr dirty="0">
              <a:solidFill>
                <a:srgbClr val="000000"/>
              </a:solidFill>
            </a:endParaRPr>
          </a:p>
          <a:p>
            <a:pPr marL="457200" lvl="0" indent="0" algn="l" rtl="0">
              <a:spcBef>
                <a:spcPts val="2100"/>
              </a:spcBef>
              <a:spcAft>
                <a:spcPts val="2100"/>
              </a:spcAft>
              <a:buNone/>
            </a:pPr>
            <a:endParaRPr dirty="0">
              <a:solidFill>
                <a:srgbClr val="000000"/>
              </a:solidFill>
            </a:endParaRPr>
          </a:p>
        </p:txBody>
      </p:sp>
      <p:sp>
        <p:nvSpPr>
          <p:cNvPr id="216" name="Google Shape;216;ga4cfc2c978_5_515"/>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a4cfc2c978_4_760"/>
          <p:cNvSpPr txBox="1">
            <a:spLocks noGrp="1"/>
          </p:cNvSpPr>
          <p:nvPr>
            <p:ph type="body" idx="1"/>
          </p:nvPr>
        </p:nvSpPr>
        <p:spPr>
          <a:xfrm>
            <a:off x="415650" y="1356874"/>
            <a:ext cx="11360700" cy="501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1">
                <a:solidFill>
                  <a:srgbClr val="000000"/>
                </a:solidFill>
              </a:rPr>
              <a:t>FINDINGS: </a:t>
            </a:r>
            <a:r>
              <a:rPr lang="en-US">
                <a:solidFill>
                  <a:srgbClr val="000000"/>
                </a:solidFill>
              </a:rPr>
              <a:t> We expected to see a relationship between the presence of a food desert and the various health and economic factors. We found the following:</a:t>
            </a:r>
            <a:endParaRPr>
              <a:solidFill>
                <a:srgbClr val="000000"/>
              </a:solidFill>
            </a:endParaRPr>
          </a:p>
          <a:p>
            <a:pPr marL="457200" lvl="0" indent="-381000" algn="l" rtl="0">
              <a:spcBef>
                <a:spcPts val="2100"/>
              </a:spcBef>
              <a:spcAft>
                <a:spcPts val="0"/>
              </a:spcAft>
              <a:buClr>
                <a:srgbClr val="000000"/>
              </a:buClr>
              <a:buSzPts val="2400"/>
              <a:buAutoNum type="arabicPeriod"/>
            </a:pPr>
            <a:r>
              <a:rPr lang="en-US">
                <a:solidFill>
                  <a:srgbClr val="000000"/>
                </a:solidFill>
              </a:rPr>
              <a:t>With respect to the following factors, differences were found between populations in and outside of a food deserts for some areas:</a:t>
            </a:r>
            <a:endParaRPr>
              <a:solidFill>
                <a:srgbClr val="000000"/>
              </a:solidFill>
            </a:endParaRPr>
          </a:p>
          <a:p>
            <a:pPr marL="914400" lvl="0" indent="-381000" algn="l" rtl="0">
              <a:spcBef>
                <a:spcPts val="0"/>
              </a:spcBef>
              <a:spcAft>
                <a:spcPts val="0"/>
              </a:spcAft>
              <a:buClr>
                <a:srgbClr val="000000"/>
              </a:buClr>
              <a:buSzPts val="2400"/>
              <a:buChar char="-"/>
            </a:pPr>
            <a:r>
              <a:rPr lang="en-US">
                <a:solidFill>
                  <a:srgbClr val="000000"/>
                </a:solidFill>
              </a:rPr>
              <a:t>% Obesity </a:t>
            </a:r>
            <a:endParaRPr>
              <a:solidFill>
                <a:srgbClr val="000000"/>
              </a:solidFill>
            </a:endParaRPr>
          </a:p>
          <a:p>
            <a:pPr marL="914400" lvl="0" indent="-381000" algn="l" rtl="0">
              <a:spcBef>
                <a:spcPts val="0"/>
              </a:spcBef>
              <a:spcAft>
                <a:spcPts val="0"/>
              </a:spcAft>
              <a:buClr>
                <a:schemeClr val="dk1"/>
              </a:buClr>
              <a:buSzPts val="2400"/>
              <a:buChar char="-"/>
            </a:pPr>
            <a:r>
              <a:rPr lang="en-US">
                <a:solidFill>
                  <a:schemeClr val="dk1"/>
                </a:solidFill>
              </a:rPr>
              <a:t>The prevalence of diabetes. </a:t>
            </a:r>
            <a:endParaRPr>
              <a:solidFill>
                <a:schemeClr val="dk1"/>
              </a:solidFill>
            </a:endParaRPr>
          </a:p>
          <a:p>
            <a:pPr marL="914400" lvl="0" indent="-381000" algn="l" rtl="0">
              <a:spcBef>
                <a:spcPts val="0"/>
              </a:spcBef>
              <a:spcAft>
                <a:spcPts val="0"/>
              </a:spcAft>
              <a:buClr>
                <a:srgbClr val="000000"/>
              </a:buClr>
              <a:buSzPts val="2400"/>
              <a:buChar char="-"/>
            </a:pPr>
            <a:r>
              <a:rPr lang="en-US">
                <a:solidFill>
                  <a:srgbClr val="000000"/>
                </a:solidFill>
              </a:rPr>
              <a:t>Demographic distribution</a:t>
            </a:r>
            <a:endParaRPr>
              <a:solidFill>
                <a:srgbClr val="000000"/>
              </a:solidFill>
            </a:endParaRPr>
          </a:p>
          <a:p>
            <a:pPr marL="0" lvl="0" indent="0" algn="l" rtl="0">
              <a:spcBef>
                <a:spcPts val="2100"/>
              </a:spcBef>
              <a:spcAft>
                <a:spcPts val="0"/>
              </a:spcAft>
              <a:buNone/>
            </a:pPr>
            <a:endParaRPr>
              <a:solidFill>
                <a:srgbClr val="000000"/>
              </a:solidFill>
            </a:endParaRPr>
          </a:p>
          <a:p>
            <a:pPr marL="0" lvl="0" indent="0" algn="l" rtl="0">
              <a:spcBef>
                <a:spcPts val="2100"/>
              </a:spcBef>
              <a:spcAft>
                <a:spcPts val="0"/>
              </a:spcAft>
              <a:buNone/>
            </a:pPr>
            <a:endParaRPr>
              <a:solidFill>
                <a:srgbClr val="000000"/>
              </a:solidFill>
            </a:endParaRPr>
          </a:p>
          <a:p>
            <a:pPr marL="0" lvl="0" indent="0" algn="l" rtl="0">
              <a:spcBef>
                <a:spcPts val="2100"/>
              </a:spcBef>
              <a:spcAft>
                <a:spcPts val="0"/>
              </a:spcAft>
              <a:buNone/>
            </a:pPr>
            <a:endParaRPr>
              <a:solidFill>
                <a:srgbClr val="000000"/>
              </a:solidFill>
            </a:endParaRPr>
          </a:p>
          <a:p>
            <a:pPr marL="0" lvl="0" indent="0" algn="l" rtl="0">
              <a:spcBef>
                <a:spcPts val="2100"/>
              </a:spcBef>
              <a:spcAft>
                <a:spcPts val="0"/>
              </a:spcAft>
              <a:buNone/>
            </a:pPr>
            <a:endParaRPr>
              <a:solidFill>
                <a:srgbClr val="000000"/>
              </a:solidFill>
            </a:endParaRPr>
          </a:p>
          <a:p>
            <a:pPr marL="0" lvl="0" indent="0" algn="l" rtl="0">
              <a:spcBef>
                <a:spcPts val="2100"/>
              </a:spcBef>
              <a:spcAft>
                <a:spcPts val="0"/>
              </a:spcAft>
              <a:buNone/>
            </a:pPr>
            <a:endParaRPr>
              <a:solidFill>
                <a:srgbClr val="000000"/>
              </a:solidFill>
            </a:endParaRPr>
          </a:p>
          <a:p>
            <a:pPr marL="0" lvl="0" indent="0" algn="l" rtl="0">
              <a:spcBef>
                <a:spcPts val="2100"/>
              </a:spcBef>
              <a:spcAft>
                <a:spcPts val="2100"/>
              </a:spcAft>
              <a:buNone/>
            </a:pPr>
            <a:endParaRPr>
              <a:solidFill>
                <a:srgbClr val="000000"/>
              </a:solidFill>
            </a:endParaRPr>
          </a:p>
        </p:txBody>
      </p:sp>
      <p:sp>
        <p:nvSpPr>
          <p:cNvPr id="68" name="Google Shape;68;ga4cfc2c978_4_760"/>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a4cfc2c978_4_786"/>
          <p:cNvSpPr txBox="1">
            <a:spLocks noGrp="1"/>
          </p:cNvSpPr>
          <p:nvPr>
            <p:ph type="body" idx="1"/>
          </p:nvPr>
        </p:nvSpPr>
        <p:spPr>
          <a:xfrm>
            <a:off x="415650" y="1356874"/>
            <a:ext cx="11360700" cy="501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solidFill>
                  <a:srgbClr val="000000"/>
                </a:solidFill>
              </a:rPr>
              <a:t>To prepare our analysis, we sought data that would identify the locations of food deserts and various health factors in the United States.   </a:t>
            </a:r>
            <a:endParaRPr>
              <a:solidFill>
                <a:srgbClr val="000000"/>
              </a:solidFill>
            </a:endParaRPr>
          </a:p>
          <a:p>
            <a:pPr marL="457200" lvl="0" indent="-381000" algn="l" rtl="0">
              <a:spcBef>
                <a:spcPts val="2100"/>
              </a:spcBef>
              <a:spcAft>
                <a:spcPts val="0"/>
              </a:spcAft>
              <a:buClr>
                <a:srgbClr val="000000"/>
              </a:buClr>
              <a:buSzPts val="2400"/>
              <a:buChar char="-"/>
            </a:pPr>
            <a:r>
              <a:rPr lang="en-US">
                <a:solidFill>
                  <a:srgbClr val="000000"/>
                </a:solidFill>
              </a:rPr>
              <a:t>County Health Data from Robert Wood Johnson Foundation was utilized for data on obesity, diabetes, and Food Environment Index (as a measure of relativity).  </a:t>
            </a:r>
            <a:endParaRPr>
              <a:solidFill>
                <a:srgbClr val="000000"/>
              </a:solidFill>
            </a:endParaRPr>
          </a:p>
          <a:p>
            <a:pPr marL="457200" lvl="0" indent="-381000" algn="l" rtl="0">
              <a:spcBef>
                <a:spcPts val="0"/>
              </a:spcBef>
              <a:spcAft>
                <a:spcPts val="0"/>
              </a:spcAft>
              <a:buClr>
                <a:srgbClr val="000000"/>
              </a:buClr>
              <a:buSzPts val="2400"/>
              <a:buChar char="-"/>
            </a:pPr>
            <a:r>
              <a:rPr lang="en-US">
                <a:solidFill>
                  <a:srgbClr val="000000"/>
                </a:solidFill>
              </a:rPr>
              <a:t>Food Desert Data from the United States Department of Agriculture (USDA) for data on number of food deserts, ethnicity, poverty rate/income data, and total population per county.  </a:t>
            </a:r>
            <a:endParaRPr>
              <a:solidFill>
                <a:srgbClr val="000000"/>
              </a:solidFill>
            </a:endParaRPr>
          </a:p>
          <a:p>
            <a:pPr marL="457200" lvl="0" indent="-381000" algn="l" rtl="0">
              <a:spcBef>
                <a:spcPts val="0"/>
              </a:spcBef>
              <a:spcAft>
                <a:spcPts val="0"/>
              </a:spcAft>
              <a:buClr>
                <a:srgbClr val="000000"/>
              </a:buClr>
              <a:buSzPts val="2400"/>
              <a:buChar char="-"/>
            </a:pPr>
            <a:r>
              <a:rPr lang="en-US">
                <a:solidFill>
                  <a:srgbClr val="000000"/>
                </a:solidFill>
              </a:rPr>
              <a:t>Opendatasoft.com was utilized for county coordinates </a:t>
            </a:r>
            <a:endParaRPr>
              <a:solidFill>
                <a:srgbClr val="000000"/>
              </a:solidFill>
            </a:endParaRPr>
          </a:p>
          <a:p>
            <a:pPr marL="457200" lvl="0" indent="-381000" algn="l" rtl="0">
              <a:spcBef>
                <a:spcPts val="0"/>
              </a:spcBef>
              <a:spcAft>
                <a:spcPts val="0"/>
              </a:spcAft>
              <a:buClr>
                <a:srgbClr val="000000"/>
              </a:buClr>
              <a:buSzPts val="2400"/>
              <a:buChar char="-"/>
            </a:pPr>
            <a:r>
              <a:rPr lang="en-US">
                <a:solidFill>
                  <a:srgbClr val="000000"/>
                </a:solidFill>
              </a:rPr>
              <a:t>Centers for Medicare and Medicaid Services (CMS) for number of medicare enrollees.  </a:t>
            </a:r>
            <a:endParaRPr>
              <a:solidFill>
                <a:srgbClr val="000000"/>
              </a:solidFill>
            </a:endParaRPr>
          </a:p>
        </p:txBody>
      </p:sp>
      <p:sp>
        <p:nvSpPr>
          <p:cNvPr id="74" name="Google Shape;74;ga4cfc2c978_4_786"/>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Sources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a4cfc2c978_4_792"/>
          <p:cNvSpPr txBox="1">
            <a:spLocks noGrp="1"/>
          </p:cNvSpPr>
          <p:nvPr>
            <p:ph type="body" idx="1"/>
          </p:nvPr>
        </p:nvSpPr>
        <p:spPr>
          <a:xfrm>
            <a:off x="415650" y="1356874"/>
            <a:ext cx="11360700" cy="5016300"/>
          </a:xfrm>
          <a:prstGeom prst="rect">
            <a:avLst/>
          </a:prstGeom>
        </p:spPr>
        <p:txBody>
          <a:bodyPr spcFirstLastPara="1" wrap="square" lIns="121900" tIns="121900" rIns="121900" bIns="121900" anchor="t" anchorCtr="0">
            <a:noAutofit/>
          </a:bodyPr>
          <a:lstStyle/>
          <a:p>
            <a:pPr marL="457200" lvl="0" indent="-381000" algn="l" rtl="0">
              <a:spcBef>
                <a:spcPts val="1200"/>
              </a:spcBef>
              <a:spcAft>
                <a:spcPts val="0"/>
              </a:spcAft>
              <a:buClr>
                <a:srgbClr val="000000"/>
              </a:buClr>
              <a:buSzPts val="2400"/>
              <a:buChar char="-"/>
            </a:pPr>
            <a:r>
              <a:rPr lang="en-US">
                <a:solidFill>
                  <a:srgbClr val="000000"/>
                </a:solidFill>
              </a:rPr>
              <a:t>Initial Data Exploration</a:t>
            </a:r>
            <a:endParaRPr>
              <a:solidFill>
                <a:srgbClr val="000000"/>
              </a:solidFill>
            </a:endParaRPr>
          </a:p>
          <a:p>
            <a:pPr marL="914400" lvl="1" indent="-349250" algn="l" rtl="0">
              <a:spcBef>
                <a:spcPts val="0"/>
              </a:spcBef>
              <a:spcAft>
                <a:spcPts val="0"/>
              </a:spcAft>
              <a:buClr>
                <a:srgbClr val="000000"/>
              </a:buClr>
              <a:buSzPts val="1900"/>
              <a:buChar char="-"/>
            </a:pPr>
            <a:r>
              <a:rPr lang="en-US">
                <a:solidFill>
                  <a:srgbClr val="000000"/>
                </a:solidFill>
              </a:rPr>
              <a:t>Merged dataframe had over 300 columns/fields and many blank fields.  </a:t>
            </a:r>
            <a:endParaRPr>
              <a:solidFill>
                <a:srgbClr val="000000"/>
              </a:solidFill>
            </a:endParaRPr>
          </a:p>
          <a:p>
            <a:pPr marL="914400" lvl="1" indent="-349250" algn="l" rtl="0">
              <a:spcBef>
                <a:spcPts val="0"/>
              </a:spcBef>
              <a:spcAft>
                <a:spcPts val="0"/>
              </a:spcAft>
              <a:buClr>
                <a:srgbClr val="000000"/>
              </a:buClr>
              <a:buSzPts val="1900"/>
              <a:buChar char="-"/>
            </a:pPr>
            <a:r>
              <a:rPr lang="en-US">
                <a:solidFill>
                  <a:srgbClr val="000000"/>
                </a:solidFill>
              </a:rPr>
              <a:t>Realized that the data needed be aggregated because one dataset was presented in census while the other was not.  </a:t>
            </a:r>
            <a:endParaRPr>
              <a:solidFill>
                <a:srgbClr val="000000"/>
              </a:solidFill>
            </a:endParaRPr>
          </a:p>
          <a:p>
            <a:pPr marL="914400" lvl="1" indent="-349250" algn="l" rtl="0">
              <a:spcBef>
                <a:spcPts val="0"/>
              </a:spcBef>
              <a:spcAft>
                <a:spcPts val="0"/>
              </a:spcAft>
              <a:buClr>
                <a:srgbClr val="000000"/>
              </a:buClr>
              <a:buSzPts val="1900"/>
              <a:buChar char="-"/>
            </a:pPr>
            <a:r>
              <a:rPr lang="en-US">
                <a:solidFill>
                  <a:srgbClr val="000000"/>
                </a:solidFill>
              </a:rPr>
              <a:t>Due to size, dataframe took several minutes to merge.  </a:t>
            </a:r>
            <a:endParaRPr>
              <a:solidFill>
                <a:srgbClr val="000000"/>
              </a:solidFill>
            </a:endParaRPr>
          </a:p>
          <a:p>
            <a:pPr marL="457200" lvl="0" indent="-381000" algn="l" rtl="0">
              <a:spcBef>
                <a:spcPts val="0"/>
              </a:spcBef>
              <a:spcAft>
                <a:spcPts val="0"/>
              </a:spcAft>
              <a:buClr>
                <a:srgbClr val="000000"/>
              </a:buClr>
              <a:buSzPts val="2400"/>
              <a:buChar char="-"/>
            </a:pPr>
            <a:r>
              <a:rPr lang="en-US">
                <a:solidFill>
                  <a:srgbClr val="000000"/>
                </a:solidFill>
              </a:rPr>
              <a:t>Data Cleanup:  </a:t>
            </a:r>
            <a:endParaRPr>
              <a:solidFill>
                <a:srgbClr val="000000"/>
              </a:solidFill>
            </a:endParaRPr>
          </a:p>
          <a:p>
            <a:pPr marL="914400" lvl="1" indent="-349250" algn="l" rtl="0">
              <a:spcBef>
                <a:spcPts val="0"/>
              </a:spcBef>
              <a:spcAft>
                <a:spcPts val="0"/>
              </a:spcAft>
              <a:buClr>
                <a:srgbClr val="000000"/>
              </a:buClr>
              <a:buSzPts val="1900"/>
              <a:buChar char="-"/>
            </a:pPr>
            <a:r>
              <a:rPr lang="en-US">
                <a:solidFill>
                  <a:srgbClr val="000000"/>
                </a:solidFill>
              </a:rPr>
              <a:t>Reduced dataset:  we went back to the original datasets and selected desired fields for analysis from the health and food desert datasets, resulting in approximately 40 fields (from 300).  </a:t>
            </a:r>
            <a:endParaRPr>
              <a:solidFill>
                <a:srgbClr val="000000"/>
              </a:solidFill>
            </a:endParaRPr>
          </a:p>
          <a:p>
            <a:pPr marL="914400" lvl="1" indent="-349250" algn="l" rtl="0">
              <a:spcBef>
                <a:spcPts val="0"/>
              </a:spcBef>
              <a:spcAft>
                <a:spcPts val="0"/>
              </a:spcAft>
              <a:buClr>
                <a:srgbClr val="000000"/>
              </a:buClr>
              <a:buSzPts val="1900"/>
              <a:buChar char="-"/>
            </a:pPr>
            <a:r>
              <a:rPr lang="en-US">
                <a:solidFill>
                  <a:srgbClr val="000000"/>
                </a:solidFill>
              </a:rPr>
              <a:t>Aggregated data to the county level appropriately (sum or average) as shown on the next slide.   </a:t>
            </a:r>
            <a:endParaRPr>
              <a:solidFill>
                <a:srgbClr val="000000"/>
              </a:solidFill>
            </a:endParaRPr>
          </a:p>
          <a:p>
            <a:pPr marL="457200" lvl="0" indent="-381000" algn="l" rtl="0">
              <a:spcBef>
                <a:spcPts val="0"/>
              </a:spcBef>
              <a:spcAft>
                <a:spcPts val="0"/>
              </a:spcAft>
              <a:buClr>
                <a:srgbClr val="000000"/>
              </a:buClr>
              <a:buSzPts val="2400"/>
              <a:buChar char="-"/>
            </a:pPr>
            <a:r>
              <a:rPr lang="en-US">
                <a:solidFill>
                  <a:srgbClr val="000000"/>
                </a:solidFill>
              </a:rPr>
              <a:t>Supplemental Data:</a:t>
            </a:r>
            <a:endParaRPr>
              <a:solidFill>
                <a:srgbClr val="000000"/>
              </a:solidFill>
            </a:endParaRPr>
          </a:p>
          <a:p>
            <a:pPr marL="914400" lvl="1" indent="-349250" algn="l" rtl="0">
              <a:spcBef>
                <a:spcPts val="0"/>
              </a:spcBef>
              <a:spcAft>
                <a:spcPts val="0"/>
              </a:spcAft>
              <a:buClr>
                <a:srgbClr val="000000"/>
              </a:buClr>
              <a:buSzPts val="1900"/>
              <a:buChar char="-"/>
            </a:pPr>
            <a:r>
              <a:rPr lang="en-US">
                <a:solidFill>
                  <a:srgbClr val="000000"/>
                </a:solidFill>
              </a:rPr>
              <a:t>Recognized the need for additional datasets with coordinate and total number of medicare participants, and merged these into our clean dataframe.  </a:t>
            </a: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80" name="Google Shape;80;ga4cfc2c978_4_792"/>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Cleanup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a4cfc2c978_4_798"/>
          <p:cNvSpPr txBox="1">
            <a:spLocks noGrp="1"/>
          </p:cNvSpPr>
          <p:nvPr>
            <p:ph type="body" idx="1"/>
          </p:nvPr>
        </p:nvSpPr>
        <p:spPr>
          <a:xfrm>
            <a:off x="415650" y="1356874"/>
            <a:ext cx="11360700" cy="5016300"/>
          </a:xfrm>
          <a:prstGeom prst="rect">
            <a:avLst/>
          </a:prstGeom>
        </p:spPr>
        <p:txBody>
          <a:bodyPr spcFirstLastPara="1" wrap="square" lIns="121900" tIns="121900" rIns="121900" bIns="121900" anchor="t" anchorCtr="0">
            <a:noAutofit/>
          </a:bodyPr>
          <a:lstStyle/>
          <a:p>
            <a:pPr marL="457200" lvl="0" indent="0" algn="l" rtl="0">
              <a:spcBef>
                <a:spcPts val="1200"/>
              </a:spcBef>
              <a:spcAft>
                <a:spcPts val="1200"/>
              </a:spcAft>
              <a:buNone/>
            </a:pPr>
            <a:endParaRPr>
              <a:solidFill>
                <a:srgbClr val="000000"/>
              </a:solidFill>
            </a:endParaRPr>
          </a:p>
        </p:txBody>
      </p:sp>
      <p:sp>
        <p:nvSpPr>
          <p:cNvPr id="86" name="Google Shape;86;ga4cfc2c978_4_798"/>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Cleanup</a:t>
            </a:r>
            <a:endParaRPr/>
          </a:p>
        </p:txBody>
      </p:sp>
      <p:pic>
        <p:nvPicPr>
          <p:cNvPr id="87" name="Google Shape;87;ga4cfc2c978_4_798"/>
          <p:cNvPicPr preferRelativeResize="0"/>
          <p:nvPr/>
        </p:nvPicPr>
        <p:blipFill>
          <a:blip r:embed="rId3">
            <a:alphaModFix/>
          </a:blip>
          <a:stretch>
            <a:fillRect/>
          </a:stretch>
        </p:blipFill>
        <p:spPr>
          <a:xfrm>
            <a:off x="415650" y="1356875"/>
            <a:ext cx="11274101" cy="489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a4cfc2c978_4_80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rgbClr val="000000"/>
                </a:solidFill>
              </a:rPr>
              <a:t>We prepared several types of charts (e.g. pie charts, bar charts, scatter plots, and heat maps) for various hypothetical data relationships.  Charts have been selected to illustrate our analysis for each question.  </a:t>
            </a: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r>
              <a:rPr lang="en-US">
                <a:solidFill>
                  <a:srgbClr val="000000"/>
                </a:solidFill>
              </a:rPr>
              <a:t>We looked at the United States as a whole but also looked at the state of Montana to take a closer look at the data. We chose Montana because we were surprised to see  a difference in food desert status across the state. </a:t>
            </a:r>
            <a:endParaRPr>
              <a:solidFill>
                <a:srgbClr val="000000"/>
              </a:solidFill>
            </a:endParaRPr>
          </a:p>
          <a:p>
            <a:pPr marL="0" lvl="0" indent="0" algn="l" rtl="0">
              <a:spcBef>
                <a:spcPts val="1200"/>
              </a:spcBef>
              <a:spcAft>
                <a:spcPts val="0"/>
              </a:spcAft>
              <a:buNone/>
            </a:pPr>
            <a:endParaRPr>
              <a:solidFill>
                <a:srgbClr val="000000"/>
              </a:solidFill>
            </a:endParaRPr>
          </a:p>
          <a:p>
            <a:pPr marL="457200" lvl="0" indent="0" algn="l" rtl="0">
              <a:spcBef>
                <a:spcPts val="2100"/>
              </a:spcBef>
              <a:spcAft>
                <a:spcPts val="2100"/>
              </a:spcAft>
              <a:buNone/>
            </a:pPr>
            <a:endParaRPr>
              <a:solidFill>
                <a:srgbClr val="000000"/>
              </a:solidFill>
            </a:endParaRPr>
          </a:p>
        </p:txBody>
      </p:sp>
      <p:sp>
        <p:nvSpPr>
          <p:cNvPr id="93" name="Google Shape;93;ga4cfc2c978_4_804"/>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a4cfc2c978_4_824"/>
          <p:cNvSpPr txBox="1">
            <a:spLocks noGrp="1"/>
          </p:cNvSpPr>
          <p:nvPr>
            <p:ph type="body" idx="1"/>
          </p:nvPr>
        </p:nvSpPr>
        <p:spPr>
          <a:xfrm>
            <a:off x="9282550" y="1450325"/>
            <a:ext cx="2493900" cy="48294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chemeClr val="dk1"/>
                </a:solidFill>
              </a:rPr>
              <a:t>Question 1:  </a:t>
            </a:r>
            <a:endParaRPr>
              <a:solidFill>
                <a:schemeClr val="dk1"/>
              </a:solidFill>
            </a:endParaRPr>
          </a:p>
          <a:p>
            <a:pPr marL="0" lvl="0" indent="0" algn="l" rtl="0">
              <a:spcBef>
                <a:spcPts val="1200"/>
              </a:spcBef>
              <a:spcAft>
                <a:spcPts val="0"/>
              </a:spcAft>
              <a:buNone/>
            </a:pPr>
            <a:r>
              <a:rPr lang="en-US">
                <a:solidFill>
                  <a:schemeClr val="dk1"/>
                </a:solidFill>
              </a:rPr>
              <a:t>Is the prevalence of adult obesity higher in areas with and without a food desert? </a:t>
            </a:r>
            <a:endParaRPr>
              <a:solidFill>
                <a:schemeClr val="dk1"/>
              </a:solidFill>
            </a:endParaRPr>
          </a:p>
          <a:p>
            <a:pPr marL="457200" lvl="0" indent="0" algn="l" rtl="0">
              <a:spcBef>
                <a:spcPts val="1200"/>
              </a:spcBef>
              <a:spcAft>
                <a:spcPts val="2100"/>
              </a:spcAft>
              <a:buNone/>
            </a:pPr>
            <a:endParaRPr>
              <a:solidFill>
                <a:srgbClr val="000000"/>
              </a:solidFill>
            </a:endParaRPr>
          </a:p>
        </p:txBody>
      </p:sp>
      <p:sp>
        <p:nvSpPr>
          <p:cNvPr id="99" name="Google Shape;99;ga4cfc2c978_4_824"/>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00" name="Google Shape;100;ga4cfc2c978_4_824"/>
          <p:cNvPicPr preferRelativeResize="0"/>
          <p:nvPr/>
        </p:nvPicPr>
        <p:blipFill>
          <a:blip r:embed="rId3">
            <a:alphaModFix/>
          </a:blip>
          <a:stretch>
            <a:fillRect/>
          </a:stretch>
        </p:blipFill>
        <p:spPr>
          <a:xfrm>
            <a:off x="345375" y="1340388"/>
            <a:ext cx="8841400" cy="5049275"/>
          </a:xfrm>
          <a:prstGeom prst="rect">
            <a:avLst/>
          </a:prstGeom>
          <a:noFill/>
          <a:ln>
            <a:noFill/>
          </a:ln>
        </p:spPr>
      </p:pic>
      <p:sp>
        <p:nvSpPr>
          <p:cNvPr id="101" name="Google Shape;101;ga4cfc2c978_4_824"/>
          <p:cNvSpPr txBox="1"/>
          <p:nvPr/>
        </p:nvSpPr>
        <p:spPr>
          <a:xfrm>
            <a:off x="2407225" y="346375"/>
            <a:ext cx="9781200" cy="11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a4cfc2c978_4_1314"/>
          <p:cNvSpPr txBox="1">
            <a:spLocks noGrp="1"/>
          </p:cNvSpPr>
          <p:nvPr>
            <p:ph type="body" idx="1"/>
          </p:nvPr>
        </p:nvSpPr>
        <p:spPr>
          <a:xfrm>
            <a:off x="9282400" y="1997875"/>
            <a:ext cx="2493900" cy="3606300"/>
          </a:xfrm>
          <a:prstGeom prst="rect">
            <a:avLst/>
          </a:prstGeom>
        </p:spPr>
        <p:txBody>
          <a:bodyPr spcFirstLastPara="1" wrap="square" lIns="121900" tIns="121900" rIns="121900" bIns="121900" anchor="t" anchorCtr="0">
            <a:noAutofit/>
          </a:bodyPr>
          <a:lstStyle/>
          <a:p>
            <a:pPr marL="0" lvl="0" indent="0" algn="l" rtl="0">
              <a:spcBef>
                <a:spcPts val="1200"/>
              </a:spcBef>
              <a:spcAft>
                <a:spcPts val="0"/>
              </a:spcAft>
              <a:buNone/>
            </a:pPr>
            <a:r>
              <a:rPr lang="en-US">
                <a:solidFill>
                  <a:schemeClr val="dk1"/>
                </a:solidFill>
              </a:rPr>
              <a:t>Question 1:  </a:t>
            </a:r>
            <a:endParaRPr>
              <a:solidFill>
                <a:schemeClr val="dk1"/>
              </a:solidFill>
            </a:endParaRPr>
          </a:p>
          <a:p>
            <a:pPr marL="0" lvl="0" indent="0" algn="l" rtl="0">
              <a:spcBef>
                <a:spcPts val="1200"/>
              </a:spcBef>
              <a:spcAft>
                <a:spcPts val="0"/>
              </a:spcAft>
              <a:buNone/>
            </a:pPr>
            <a:r>
              <a:rPr lang="en-US">
                <a:solidFill>
                  <a:schemeClr val="dk1"/>
                </a:solidFill>
              </a:rPr>
              <a:t>Is the prevalence of adult obesity higher in areas with and without a food desert? </a:t>
            </a:r>
            <a:endParaRPr>
              <a:solidFill>
                <a:schemeClr val="dk1"/>
              </a:solidFill>
            </a:endParaRPr>
          </a:p>
          <a:p>
            <a:pPr marL="457200" lvl="0" indent="0" algn="l" rtl="0">
              <a:spcBef>
                <a:spcPts val="1200"/>
              </a:spcBef>
              <a:spcAft>
                <a:spcPts val="2100"/>
              </a:spcAft>
              <a:buNone/>
            </a:pPr>
            <a:endParaRPr>
              <a:solidFill>
                <a:srgbClr val="000000"/>
              </a:solidFill>
            </a:endParaRPr>
          </a:p>
        </p:txBody>
      </p:sp>
      <p:sp>
        <p:nvSpPr>
          <p:cNvPr id="107" name="Google Shape;107;ga4cfc2c978_4_1314"/>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86000"/>
              </a:srgbClr>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a:t>Data Analysis</a:t>
            </a:r>
            <a:endParaRPr/>
          </a:p>
        </p:txBody>
      </p:sp>
      <p:pic>
        <p:nvPicPr>
          <p:cNvPr id="108" name="Google Shape;108;ga4cfc2c978_4_1314"/>
          <p:cNvPicPr preferRelativeResize="0"/>
          <p:nvPr/>
        </p:nvPicPr>
        <p:blipFill>
          <a:blip r:embed="rId3">
            <a:alphaModFix/>
          </a:blip>
          <a:stretch>
            <a:fillRect/>
          </a:stretch>
        </p:blipFill>
        <p:spPr>
          <a:xfrm>
            <a:off x="152400" y="1425448"/>
            <a:ext cx="9130000" cy="50219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D5ECE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1816</Words>
  <Application>Microsoft Office PowerPoint</Application>
  <PresentationFormat>Widescreen</PresentationFormat>
  <Paragraphs>153</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Lobster</vt:lpstr>
      <vt:lpstr>Arial</vt:lpstr>
      <vt:lpstr>Simple Light</vt:lpstr>
      <vt:lpstr>Food Deserts and Health in America</vt:lpstr>
      <vt:lpstr>Summary</vt:lpstr>
      <vt:lpstr>Summary</vt:lpstr>
      <vt:lpstr>Data Sources </vt:lpstr>
      <vt:lpstr>Data Cleanup</vt:lpstr>
      <vt:lpstr>Data Cleanup</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Conclusions</vt:lpstr>
      <vt:lpstr>Post Mortem</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Deserts and Health in America</dc:title>
  <dc:creator>Kasey Lacerda</dc:creator>
  <cp:lastModifiedBy>Kasey Lacerda</cp:lastModifiedBy>
  <cp:revision>2</cp:revision>
  <dcterms:created xsi:type="dcterms:W3CDTF">2020-10-23T00:23:37Z</dcterms:created>
  <dcterms:modified xsi:type="dcterms:W3CDTF">2020-10-25T01:56:43Z</dcterms:modified>
</cp:coreProperties>
</file>